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4" r:id="rId4"/>
    <p:sldId id="262" r:id="rId5"/>
    <p:sldId id="256" r:id="rId6"/>
    <p:sldId id="267" r:id="rId7"/>
    <p:sldId id="268" r:id="rId8"/>
    <p:sldId id="269" r:id="rId9"/>
    <p:sldId id="270" r:id="rId10"/>
    <p:sldId id="271" r:id="rId11"/>
    <p:sldId id="272" r:id="rId12"/>
    <p:sldId id="263" r:id="rId13"/>
    <p:sldId id="261" r:id="rId14"/>
    <p:sldId id="257" r:id="rId15"/>
    <p:sldId id="265" r:id="rId16"/>
    <p:sldId id="266" r:id="rId17"/>
    <p:sldId id="258" r:id="rId18"/>
  </p:sldIdLst>
  <p:sldSz cx="9144000" cy="5715000" type="screen16x1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48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Arial Black" pitchFamily="34" charset="0"/>
              </a:rPr>
              <a:t>ЛЕКЦИЯ 2</a:t>
            </a:r>
            <a:br>
              <a:rPr lang="ru-RU" dirty="0">
                <a:latin typeface="Arial Black" pitchFamily="34" charset="0"/>
              </a:rPr>
            </a:br>
            <a:r>
              <a:rPr lang="ru-RU" b="1" dirty="0">
                <a:latin typeface="Arial Black" pitchFamily="34" charset="0"/>
              </a:rPr>
              <a:t>Классификация </a:t>
            </a:r>
            <a:r>
              <a:rPr lang="ru-RU" b="1" dirty="0" smtClean="0">
                <a:latin typeface="Arial Black" pitchFamily="34" charset="0"/>
              </a:rPr>
              <a:t>пестицидов</a:t>
            </a:r>
            <a:endParaRPr lang="ru-RU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406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098852"/>
              </p:ext>
            </p:extLst>
          </p:nvPr>
        </p:nvGraphicFramePr>
        <p:xfrm>
          <a:off x="360040" y="413689"/>
          <a:ext cx="8532440" cy="503171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536172"/>
                <a:gridCol w="3996268"/>
              </a:tblGrid>
              <a:tr h="3302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Тиокарбаминовой кислоты (</a:t>
                      </a:r>
                      <a:r>
                        <a:rPr lang="ru-RU" sz="1100" dirty="0" err="1">
                          <a:effectLst/>
                        </a:rPr>
                        <a:t>тиокарбаматы</a:t>
                      </a:r>
                      <a:r>
                        <a:rPr lang="ru-RU" sz="1100" dirty="0">
                          <a:effectLst/>
                        </a:rPr>
                        <a:t>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Бушлат, </a:t>
                      </a:r>
                      <a:r>
                        <a:rPr lang="ru-RU" sz="1100" dirty="0" err="1">
                          <a:effectLst/>
                        </a:rPr>
                        <a:t>циклоат</a:t>
                      </a:r>
                      <a:r>
                        <a:rPr lang="ru-RU" sz="1100" dirty="0">
                          <a:effectLst/>
                        </a:rPr>
                        <a:t>, ЭПТЦ, </a:t>
                      </a:r>
                      <a:r>
                        <a:rPr lang="ru-RU" sz="1100" dirty="0" err="1">
                          <a:effectLst/>
                        </a:rPr>
                        <a:t>молинат</a:t>
                      </a:r>
                      <a:r>
                        <a:rPr lang="ru-RU" sz="1100" dirty="0">
                          <a:effectLst/>
                        </a:rPr>
                        <a:t>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пиридат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триаллат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тиомочевины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Диафентиурон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4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тиоугольной кислоты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Ацибензолар-8-метил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4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урацила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Бромацил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ленацил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тербацил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4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фенилмочевины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Тидиазурон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4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фосфиновой кислоты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Глюфосинат</a:t>
                      </a:r>
                      <a:r>
                        <a:rPr lang="ru-RU" sz="1100" dirty="0">
                          <a:effectLst/>
                        </a:rPr>
                        <a:t> аммония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4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хинолинкарбоновых кислот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Квинклорак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квинмерак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517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Синтетические ауксины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2-(1-нафтил)уксусная кислота,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2-(1-нафтиокси)уксусная кислота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4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Соединения четвертичного аммония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Хлормекват</a:t>
                      </a:r>
                      <a:r>
                        <a:rPr lang="ru-RU" sz="1100" dirty="0">
                          <a:effectLst/>
                        </a:rPr>
                        <a:t> хлорид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4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Тетразины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Клофентизин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4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Триазолопиримидины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Флуметсулам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метосулам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4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Феноксихинолины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Хиноксифен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4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Фенилкарбаматы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Диэтофенкарб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4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effectLst/>
                        </a:rPr>
                        <a:t>Фениламиды</a:t>
                      </a:r>
                      <a:r>
                        <a:rPr lang="ru-RU" sz="1100" b="1" dirty="0">
                          <a:effectLst/>
                        </a:rPr>
                        <a:t>: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357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ацилаланины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Металаксил</a:t>
                      </a:r>
                      <a:r>
                        <a:rPr lang="ru-RU" sz="1100" dirty="0">
                          <a:effectLst/>
                        </a:rPr>
                        <a:t> (D- и L-изомеры),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металаксил</a:t>
                      </a:r>
                      <a:r>
                        <a:rPr lang="ru-RU" sz="1100" dirty="0">
                          <a:effectLst/>
                        </a:rPr>
                        <a:t> М (D-изомер)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4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ациламинобутиролактоны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Офирас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4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ациламинооксазолидоны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Оксадиксил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4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Фенилпиразолы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Фипронил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4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Фенилпирролы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Флудиоксонил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302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Феромоны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Денацил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диенол</a:t>
                      </a:r>
                      <a:r>
                        <a:rPr lang="ru-RU" sz="1100" dirty="0">
                          <a:effectLst/>
                        </a:rPr>
                        <a:t>, тетрадека-Z-9Е- 12-диен-1 -ил-ацетат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547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089503"/>
              </p:ext>
            </p:extLst>
          </p:nvPr>
        </p:nvGraphicFramePr>
        <p:xfrm>
          <a:off x="360040" y="357497"/>
          <a:ext cx="8532440" cy="51453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779912"/>
                <a:gridCol w="4752528"/>
              </a:tblGrid>
              <a:tr h="2115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Фосфорорганические соединения: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</a:tr>
              <a:tr h="2115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фосфаты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Дихлорфос, хептенофос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</a:tr>
              <a:tr h="5707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тиофосфаты</a:t>
                      </a:r>
                      <a:r>
                        <a:rPr lang="ru-RU" sz="1100" dirty="0">
                          <a:effectLst/>
                        </a:rPr>
                        <a:t> (</a:t>
                      </a:r>
                      <a:r>
                        <a:rPr lang="ru-RU" sz="1100" dirty="0" err="1">
                          <a:effectLst/>
                        </a:rPr>
                        <a:t>фосфоротиоаты</a:t>
                      </a:r>
                      <a:r>
                        <a:rPr lang="ru-RU" sz="1100" dirty="0">
                          <a:effectLst/>
                        </a:rPr>
                        <a:t>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Хлорпирифос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хлорпирифос</a:t>
                      </a:r>
                      <a:r>
                        <a:rPr lang="ru-RU" sz="1100" dirty="0">
                          <a:effectLst/>
                        </a:rPr>
                        <a:t>-метил</a:t>
                      </a:r>
                      <a:r>
                        <a:rPr lang="ru-RU" sz="1100" dirty="0" smtClean="0">
                          <a:effectLst/>
                        </a:rPr>
                        <a:t>, </a:t>
                      </a:r>
                      <a:r>
                        <a:rPr lang="ru-RU" sz="1100" dirty="0" err="1" smtClean="0">
                          <a:effectLst/>
                        </a:rPr>
                        <a:t>диазинон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фенитротион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фентион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паратион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паратион</a:t>
                      </a:r>
                      <a:r>
                        <a:rPr lang="ru-RU" sz="1100" dirty="0">
                          <a:effectLst/>
                        </a:rPr>
                        <a:t>-метил, </a:t>
                      </a:r>
                      <a:r>
                        <a:rPr lang="ru-RU" sz="1100" dirty="0" err="1">
                          <a:effectLst/>
                        </a:rPr>
                        <a:t>пиримифос</a:t>
                      </a:r>
                      <a:r>
                        <a:rPr lang="ru-RU" sz="1100" dirty="0">
                          <a:effectLst/>
                        </a:rPr>
                        <a:t>-метил, </a:t>
                      </a:r>
                      <a:r>
                        <a:rPr lang="ru-RU" sz="1100" dirty="0" err="1">
                          <a:effectLst/>
                        </a:rPr>
                        <a:t>пиримифос</a:t>
                      </a:r>
                      <a:r>
                        <a:rPr lang="ru-RU" sz="1100" dirty="0">
                          <a:effectLst/>
                        </a:rPr>
                        <a:t>-этил, </a:t>
                      </a:r>
                      <a:r>
                        <a:rPr lang="ru-RU" sz="1100" dirty="0" err="1">
                          <a:effectLst/>
                        </a:rPr>
                        <a:t>фоксим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</a:tr>
              <a:tr h="4230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дитиофосфаты (фосфородитиоаты)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Диметоат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формотион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малатион</a:t>
                      </a:r>
                      <a:r>
                        <a:rPr lang="ru-RU" sz="1100" dirty="0">
                          <a:effectLst/>
                        </a:rPr>
                        <a:t>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фозалон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</a:tr>
              <a:tr h="2115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фосфонаты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Трихлорфон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фосэтил</a:t>
                      </a:r>
                      <a:r>
                        <a:rPr lang="ru-RU" sz="1100" dirty="0">
                          <a:effectLst/>
                        </a:rPr>
                        <a:t> алюминия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</a:tr>
              <a:tr h="2115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Фталимиды (N-тригалометилтио)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Каптафол</a:t>
                      </a:r>
                      <a:r>
                        <a:rPr lang="ru-RU" sz="1100" dirty="0">
                          <a:effectLst/>
                        </a:rPr>
                        <a:t>, калган, </a:t>
                      </a:r>
                      <a:r>
                        <a:rPr lang="ru-RU" sz="1100" dirty="0" err="1">
                          <a:effectLst/>
                        </a:rPr>
                        <a:t>фолпет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</a:tr>
              <a:tr h="2115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Хинозолины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Феназахин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</a:tr>
              <a:tr h="2115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Хлорамиды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Дихлормид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</a:tr>
              <a:tr h="3755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Хлорацетанилиды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Ацетохлор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алахлор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метазахлор</a:t>
                      </a:r>
                      <a:r>
                        <a:rPr lang="ru-RU" sz="1100" dirty="0">
                          <a:effectLst/>
                        </a:rPr>
                        <a:t>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метолахлор</a:t>
                      </a:r>
                      <a:r>
                        <a:rPr lang="ru-RU" sz="1100" dirty="0">
                          <a:effectLst/>
                        </a:rPr>
                        <a:t>, S-</a:t>
                      </a:r>
                      <a:r>
                        <a:rPr lang="ru-RU" sz="1100" dirty="0" err="1">
                          <a:effectLst/>
                        </a:rPr>
                        <a:t>метолахлор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</a:tr>
              <a:tr h="2115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Хлорорганические соединения: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</a:tr>
              <a:tr h="2115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ароматические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</a:tr>
              <a:tr h="2115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хлоруглеводороды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ДДТ, </a:t>
                      </a:r>
                      <a:r>
                        <a:rPr lang="ru-RU" sz="1100" dirty="0" err="1">
                          <a:effectLst/>
                        </a:rPr>
                        <a:t>дикофол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метокси</a:t>
                      </a:r>
                      <a:r>
                        <a:rPr lang="ru-RU" sz="1100" dirty="0">
                          <a:effectLst/>
                        </a:rPr>
                        <a:t>-хлор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</a:tr>
              <a:tr h="3302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полихлорциклодиены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Алвдрин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дильдрин</a:t>
                      </a:r>
                      <a:r>
                        <a:rPr lang="ru-RU" sz="1100" dirty="0">
                          <a:effectLst/>
                        </a:rPr>
                        <a:t>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эндосульфан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</a:tr>
              <a:tr h="3307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полихлортерпены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Полихлорпинен</a:t>
                      </a:r>
                      <a:r>
                        <a:rPr lang="ru-RU" sz="1100" dirty="0">
                          <a:effectLst/>
                        </a:rPr>
                        <a:t> (</a:t>
                      </a:r>
                      <a:r>
                        <a:rPr lang="ru-RU" sz="1100" dirty="0" err="1">
                          <a:effectLst/>
                        </a:rPr>
                        <a:t>стробан</a:t>
                      </a:r>
                      <a:r>
                        <a:rPr lang="ru-RU" sz="1100" dirty="0">
                          <a:effectLst/>
                        </a:rPr>
                        <a:t>), </a:t>
                      </a:r>
                      <a:r>
                        <a:rPr lang="ru-RU" sz="1100" dirty="0" err="1">
                          <a:effectLst/>
                        </a:rPr>
                        <a:t>полихлоркамфен</a:t>
                      </a:r>
                      <a:r>
                        <a:rPr lang="ru-RU" sz="1100" dirty="0">
                          <a:effectLst/>
                        </a:rPr>
                        <a:t> (</a:t>
                      </a:r>
                      <a:r>
                        <a:rPr lang="ru-RU" sz="1100" dirty="0" err="1">
                          <a:effectLst/>
                        </a:rPr>
                        <a:t>камфехлор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токсафен</a:t>
                      </a:r>
                      <a:r>
                        <a:rPr lang="ru-RU" sz="1100" dirty="0">
                          <a:effectLst/>
                        </a:rPr>
                        <a:t>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алициклические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хлоруглеводороды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Гексахлорциклогексан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линдан</a:t>
                      </a:r>
                      <a:endParaRPr lang="ru-RU" sz="1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(γ-ГХЦГ)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</a:tr>
              <a:tr h="2115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Хлорфенолы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Дихлорофен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</a:tr>
              <a:tr h="4230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Циклогександион оксимы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Клетодим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сетоксидим</a:t>
                      </a:r>
                      <a:r>
                        <a:rPr lang="ru-RU" sz="1100" dirty="0">
                          <a:effectLst/>
                        </a:rPr>
                        <a:t>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тралкоксидим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</a:tr>
              <a:tr h="2115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Цитокинины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6-бензиламинопурин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861" marR="6286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1846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7195"/>
            <a:ext cx="8856984" cy="240026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 последние годы проводят иссле­дования по </a:t>
            </a:r>
            <a:r>
              <a:rPr lang="ru-RU" dirty="0" smtClean="0"/>
              <a:t>созда­нию </a:t>
            </a:r>
            <a:r>
              <a:rPr lang="ru-RU" dirty="0"/>
              <a:t>аналогов (моделей) и использованию в защите растений ряда биологически ак­тивных веществ (аттрактанты, </a:t>
            </a:r>
            <a:r>
              <a:rPr lang="ru-RU" dirty="0" err="1"/>
              <a:t>стерилянты</a:t>
            </a:r>
            <a:r>
              <a:rPr lang="ru-RU" dirty="0"/>
              <a:t>, гормональные препараты и др.)</a:t>
            </a:r>
          </a:p>
          <a:p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79512" y="2857500"/>
            <a:ext cx="8856984" cy="240026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С недавнего времени </a:t>
            </a:r>
            <a:r>
              <a:rPr lang="ru-RU" dirty="0"/>
              <a:t>начинают при­меняться </a:t>
            </a:r>
            <a:r>
              <a:rPr lang="ru-RU" dirty="0" err="1"/>
              <a:t>пропестициды</a:t>
            </a:r>
            <a:r>
              <a:rPr lang="ru-RU" dirty="0"/>
              <a:t> вещества, не обладающие </a:t>
            </a:r>
            <a:r>
              <a:rPr lang="ru-RU" dirty="0" err="1"/>
              <a:t>пестицидными</a:t>
            </a:r>
            <a:r>
              <a:rPr lang="ru-RU" dirty="0"/>
              <a:t> свойствами, но способные превращаться в организме вредных насекомых или других вредных организмах в пестициды. К </a:t>
            </a:r>
            <a:r>
              <a:rPr lang="ru-RU" dirty="0" err="1"/>
              <a:t>пропестицидам</a:t>
            </a:r>
            <a:r>
              <a:rPr lang="ru-RU" dirty="0"/>
              <a:t> относятся также вещества с </a:t>
            </a:r>
            <a:r>
              <a:rPr lang="ru-RU" dirty="0" err="1"/>
              <a:t>пести­цидными</a:t>
            </a:r>
            <a:r>
              <a:rPr lang="ru-RU" dirty="0"/>
              <a:t> свойствами, которые в организ­ме, подлежащем уничтожению, превра­щаются в более активные соединения.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6631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Rectangle 9"/>
          <p:cNvSpPr>
            <a:spLocks noChangeArrowheads="1"/>
          </p:cNvSpPr>
          <p:nvPr/>
        </p:nvSpPr>
        <p:spPr bwMode="auto">
          <a:xfrm>
            <a:off x="179264" y="104428"/>
            <a:ext cx="8785225" cy="300302"/>
          </a:xfrm>
          <a:prstGeom prst="rect">
            <a:avLst/>
          </a:prstGeom>
          <a:solidFill>
            <a:srgbClr val="7B2884">
              <a:alpha val="79999"/>
            </a:srgbClr>
          </a:solidFill>
          <a:ln w="381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F8F8F8"/>
                </a:solidFill>
              </a:rPr>
              <a:t>По объектам применения</a:t>
            </a:r>
            <a:r>
              <a:rPr lang="ru-RU">
                <a:solidFill>
                  <a:srgbClr val="F8F8F8"/>
                </a:solidFill>
              </a:rPr>
              <a:t> </a:t>
            </a:r>
          </a:p>
        </p:txBody>
      </p:sp>
      <p:sp>
        <p:nvSpPr>
          <p:cNvPr id="10249" name="Rectangle 10"/>
          <p:cNvSpPr>
            <a:spLocks noChangeArrowheads="1"/>
          </p:cNvSpPr>
          <p:nvPr/>
        </p:nvSpPr>
        <p:spPr bwMode="auto">
          <a:xfrm>
            <a:off x="179264" y="523793"/>
            <a:ext cx="2016125" cy="300303"/>
          </a:xfrm>
          <a:prstGeom prst="rect">
            <a:avLst/>
          </a:prstGeom>
          <a:solidFill>
            <a:srgbClr val="800080">
              <a:alpha val="50195"/>
            </a:srgbClr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solidFill>
                  <a:srgbClr val="F8F8F8"/>
                </a:solidFill>
              </a:rPr>
              <a:t>Авициды</a:t>
            </a:r>
            <a:r>
              <a:rPr lang="ru-RU"/>
              <a:t> </a:t>
            </a:r>
          </a:p>
        </p:txBody>
      </p:sp>
      <p:sp>
        <p:nvSpPr>
          <p:cNvPr id="10250" name="Rectangle 11"/>
          <p:cNvSpPr>
            <a:spLocks noChangeArrowheads="1"/>
          </p:cNvSpPr>
          <p:nvPr/>
        </p:nvSpPr>
        <p:spPr bwMode="auto">
          <a:xfrm>
            <a:off x="323726" y="884949"/>
            <a:ext cx="2016125" cy="300302"/>
          </a:xfrm>
          <a:prstGeom prst="rect">
            <a:avLst/>
          </a:prstGeom>
          <a:solidFill>
            <a:srgbClr val="800080">
              <a:alpha val="50195"/>
            </a:srgbClr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solidFill>
                  <a:srgbClr val="F8F8F8"/>
                </a:solidFill>
              </a:rPr>
              <a:t>Акарициды </a:t>
            </a:r>
          </a:p>
        </p:txBody>
      </p:sp>
      <p:sp>
        <p:nvSpPr>
          <p:cNvPr id="10251" name="Rectangle 12"/>
          <p:cNvSpPr>
            <a:spLocks noChangeArrowheads="1"/>
          </p:cNvSpPr>
          <p:nvPr/>
        </p:nvSpPr>
        <p:spPr bwMode="auto">
          <a:xfrm>
            <a:off x="755526" y="1604616"/>
            <a:ext cx="2016125" cy="300302"/>
          </a:xfrm>
          <a:prstGeom prst="rect">
            <a:avLst/>
          </a:prstGeom>
          <a:solidFill>
            <a:srgbClr val="800080">
              <a:alpha val="50195"/>
            </a:srgbClr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solidFill>
                  <a:srgbClr val="F8F8F8"/>
                </a:solidFill>
              </a:rPr>
              <a:t>Антигельминты</a:t>
            </a:r>
          </a:p>
        </p:txBody>
      </p:sp>
      <p:sp>
        <p:nvSpPr>
          <p:cNvPr id="10252" name="Rectangle 13"/>
          <p:cNvSpPr>
            <a:spLocks noChangeArrowheads="1"/>
          </p:cNvSpPr>
          <p:nvPr/>
        </p:nvSpPr>
        <p:spPr bwMode="auto">
          <a:xfrm>
            <a:off x="539626" y="1244782"/>
            <a:ext cx="2016125" cy="300302"/>
          </a:xfrm>
          <a:prstGeom prst="rect">
            <a:avLst/>
          </a:prstGeom>
          <a:solidFill>
            <a:srgbClr val="800080">
              <a:alpha val="50195"/>
            </a:srgbClr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solidFill>
                  <a:srgbClr val="F8F8F8"/>
                </a:solidFill>
              </a:rPr>
              <a:t>Альгициды </a:t>
            </a:r>
          </a:p>
        </p:txBody>
      </p:sp>
      <p:sp>
        <p:nvSpPr>
          <p:cNvPr id="10253" name="Rectangle 14"/>
          <p:cNvSpPr>
            <a:spLocks noChangeArrowheads="1"/>
          </p:cNvSpPr>
          <p:nvPr/>
        </p:nvSpPr>
        <p:spPr bwMode="auto">
          <a:xfrm>
            <a:off x="899989" y="1964449"/>
            <a:ext cx="2016125" cy="300302"/>
          </a:xfrm>
          <a:prstGeom prst="rect">
            <a:avLst/>
          </a:prstGeom>
          <a:solidFill>
            <a:srgbClr val="800080">
              <a:alpha val="50195"/>
            </a:srgbClr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solidFill>
                  <a:srgbClr val="F8F8F8"/>
                </a:solidFill>
              </a:rPr>
              <a:t>Антисептики </a:t>
            </a:r>
          </a:p>
        </p:txBody>
      </p:sp>
      <p:sp>
        <p:nvSpPr>
          <p:cNvPr id="10254" name="Rectangle 15"/>
          <p:cNvSpPr>
            <a:spLocks noChangeArrowheads="1"/>
          </p:cNvSpPr>
          <p:nvPr/>
        </p:nvSpPr>
        <p:spPr bwMode="auto">
          <a:xfrm>
            <a:off x="6156201" y="1964449"/>
            <a:ext cx="2016125" cy="300302"/>
          </a:xfrm>
          <a:prstGeom prst="rect">
            <a:avLst/>
          </a:prstGeom>
          <a:solidFill>
            <a:srgbClr val="800080">
              <a:alpha val="50195"/>
            </a:srgbClr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solidFill>
                  <a:srgbClr val="F8F8F8"/>
                </a:solidFill>
              </a:rPr>
              <a:t>Инсектициды </a:t>
            </a:r>
          </a:p>
        </p:txBody>
      </p:sp>
      <p:sp>
        <p:nvSpPr>
          <p:cNvPr id="10255" name="Rectangle 16"/>
          <p:cNvSpPr>
            <a:spLocks noChangeArrowheads="1"/>
          </p:cNvSpPr>
          <p:nvPr/>
        </p:nvSpPr>
        <p:spPr bwMode="auto">
          <a:xfrm>
            <a:off x="6372101" y="1604616"/>
            <a:ext cx="2016125" cy="300302"/>
          </a:xfrm>
          <a:prstGeom prst="rect">
            <a:avLst/>
          </a:prstGeom>
          <a:solidFill>
            <a:srgbClr val="800080">
              <a:alpha val="50195"/>
            </a:srgbClr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solidFill>
                  <a:srgbClr val="F8F8F8"/>
                </a:solidFill>
              </a:rPr>
              <a:t>Родентициды </a:t>
            </a:r>
          </a:p>
        </p:txBody>
      </p:sp>
      <p:sp>
        <p:nvSpPr>
          <p:cNvPr id="10256" name="Rectangle 17"/>
          <p:cNvSpPr>
            <a:spLocks noChangeArrowheads="1"/>
          </p:cNvSpPr>
          <p:nvPr/>
        </p:nvSpPr>
        <p:spPr bwMode="auto">
          <a:xfrm>
            <a:off x="6516564" y="1244782"/>
            <a:ext cx="2016125" cy="300302"/>
          </a:xfrm>
          <a:prstGeom prst="rect">
            <a:avLst/>
          </a:prstGeom>
          <a:solidFill>
            <a:srgbClr val="800080">
              <a:alpha val="50195"/>
            </a:srgbClr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solidFill>
                  <a:srgbClr val="F8F8F8"/>
                </a:solidFill>
              </a:rPr>
              <a:t>Гермициды </a:t>
            </a:r>
          </a:p>
        </p:txBody>
      </p:sp>
      <p:sp>
        <p:nvSpPr>
          <p:cNvPr id="10257" name="Rectangle 18"/>
          <p:cNvSpPr>
            <a:spLocks noChangeArrowheads="1"/>
          </p:cNvSpPr>
          <p:nvPr/>
        </p:nvSpPr>
        <p:spPr bwMode="auto">
          <a:xfrm>
            <a:off x="6732464" y="884949"/>
            <a:ext cx="2016125" cy="300302"/>
          </a:xfrm>
          <a:prstGeom prst="rect">
            <a:avLst/>
          </a:prstGeom>
          <a:solidFill>
            <a:srgbClr val="800080">
              <a:alpha val="50195"/>
            </a:srgbClr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solidFill>
                  <a:srgbClr val="F8F8F8"/>
                </a:solidFill>
              </a:rPr>
              <a:t>Гербициды</a:t>
            </a:r>
          </a:p>
        </p:txBody>
      </p:sp>
      <p:sp>
        <p:nvSpPr>
          <p:cNvPr id="10258" name="Rectangle 19"/>
          <p:cNvSpPr>
            <a:spLocks noChangeArrowheads="1"/>
          </p:cNvSpPr>
          <p:nvPr/>
        </p:nvSpPr>
        <p:spPr bwMode="auto">
          <a:xfrm>
            <a:off x="6948364" y="523793"/>
            <a:ext cx="2016125" cy="300303"/>
          </a:xfrm>
          <a:prstGeom prst="rect">
            <a:avLst/>
          </a:prstGeom>
          <a:solidFill>
            <a:srgbClr val="800080">
              <a:alpha val="50195"/>
            </a:srgbClr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solidFill>
                  <a:srgbClr val="F8F8F8"/>
                </a:solidFill>
              </a:rPr>
              <a:t>Бактерициды </a:t>
            </a:r>
          </a:p>
        </p:txBody>
      </p:sp>
      <p:sp>
        <p:nvSpPr>
          <p:cNvPr id="10259" name="Rectangle 20"/>
          <p:cNvSpPr>
            <a:spLocks noChangeArrowheads="1"/>
          </p:cNvSpPr>
          <p:nvPr/>
        </p:nvSpPr>
        <p:spPr bwMode="auto">
          <a:xfrm>
            <a:off x="2411288" y="523793"/>
            <a:ext cx="2089150" cy="300303"/>
          </a:xfrm>
          <a:prstGeom prst="rect">
            <a:avLst/>
          </a:prstGeom>
          <a:solidFill>
            <a:srgbClr val="800080">
              <a:alpha val="50195"/>
            </a:srgbClr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solidFill>
                  <a:srgbClr val="F8F8F8"/>
                </a:solidFill>
              </a:rPr>
              <a:t>Моллюскициды</a:t>
            </a:r>
            <a:endParaRPr lang="ru-RU"/>
          </a:p>
        </p:txBody>
      </p:sp>
      <p:sp>
        <p:nvSpPr>
          <p:cNvPr id="10260" name="Rectangle 21"/>
          <p:cNvSpPr>
            <a:spLocks noChangeArrowheads="1"/>
          </p:cNvSpPr>
          <p:nvPr/>
        </p:nvSpPr>
        <p:spPr bwMode="auto">
          <a:xfrm>
            <a:off x="4787776" y="523793"/>
            <a:ext cx="2016125" cy="300303"/>
          </a:xfrm>
          <a:prstGeom prst="rect">
            <a:avLst/>
          </a:prstGeom>
          <a:solidFill>
            <a:srgbClr val="800080">
              <a:alpha val="50195"/>
            </a:srgbClr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solidFill>
                  <a:srgbClr val="F8F8F8"/>
                </a:solidFill>
              </a:rPr>
              <a:t>Нематициды</a:t>
            </a:r>
            <a:endParaRPr lang="ru-RU"/>
          </a:p>
        </p:txBody>
      </p:sp>
      <p:sp>
        <p:nvSpPr>
          <p:cNvPr id="10261" name="Rectangle 22"/>
          <p:cNvSpPr>
            <a:spLocks noChangeArrowheads="1"/>
          </p:cNvSpPr>
          <p:nvPr/>
        </p:nvSpPr>
        <p:spPr bwMode="auto">
          <a:xfrm>
            <a:off x="2555751" y="884949"/>
            <a:ext cx="2016125" cy="300302"/>
          </a:xfrm>
          <a:prstGeom prst="rect">
            <a:avLst/>
          </a:prstGeom>
          <a:solidFill>
            <a:srgbClr val="800080">
              <a:alpha val="50195"/>
            </a:srgbClr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1700">
                <a:solidFill>
                  <a:srgbClr val="F8F8F8"/>
                </a:solidFill>
              </a:rPr>
              <a:t>Микроинсектициды</a:t>
            </a:r>
            <a:endParaRPr lang="ru-RU" sz="1700"/>
          </a:p>
        </p:txBody>
      </p:sp>
      <p:sp>
        <p:nvSpPr>
          <p:cNvPr id="10262" name="Rectangle 23"/>
          <p:cNvSpPr>
            <a:spLocks noChangeArrowheads="1"/>
          </p:cNvSpPr>
          <p:nvPr/>
        </p:nvSpPr>
        <p:spPr bwMode="auto">
          <a:xfrm>
            <a:off x="4643314" y="884949"/>
            <a:ext cx="2016125" cy="300302"/>
          </a:xfrm>
          <a:prstGeom prst="rect">
            <a:avLst/>
          </a:prstGeom>
          <a:solidFill>
            <a:srgbClr val="800080">
              <a:alpha val="50195"/>
            </a:srgbClr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solidFill>
                  <a:srgbClr val="F8F8F8"/>
                </a:solidFill>
              </a:rPr>
              <a:t>Синергисты</a:t>
            </a:r>
            <a:endParaRPr lang="ru-RU"/>
          </a:p>
        </p:txBody>
      </p:sp>
      <p:sp>
        <p:nvSpPr>
          <p:cNvPr id="10263" name="Rectangle 24"/>
          <p:cNvSpPr>
            <a:spLocks noChangeArrowheads="1"/>
          </p:cNvSpPr>
          <p:nvPr/>
        </p:nvSpPr>
        <p:spPr bwMode="auto">
          <a:xfrm>
            <a:off x="3635251" y="1244782"/>
            <a:ext cx="2016125" cy="300302"/>
          </a:xfrm>
          <a:prstGeom prst="rect">
            <a:avLst/>
          </a:prstGeom>
          <a:solidFill>
            <a:srgbClr val="800080">
              <a:alpha val="50195"/>
            </a:srgbClr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solidFill>
                  <a:srgbClr val="F8F8F8"/>
                </a:solidFill>
              </a:rPr>
              <a:t>Фумиганты</a:t>
            </a:r>
            <a:endParaRPr lang="ru-RU"/>
          </a:p>
        </p:txBody>
      </p:sp>
      <p:sp>
        <p:nvSpPr>
          <p:cNvPr id="10264" name="Rectangle 25"/>
          <p:cNvSpPr>
            <a:spLocks noChangeArrowheads="1"/>
          </p:cNvSpPr>
          <p:nvPr/>
        </p:nvSpPr>
        <p:spPr bwMode="auto">
          <a:xfrm>
            <a:off x="3635251" y="1664147"/>
            <a:ext cx="2016125" cy="300303"/>
          </a:xfrm>
          <a:prstGeom prst="rect">
            <a:avLst/>
          </a:prstGeom>
          <a:solidFill>
            <a:srgbClr val="800080">
              <a:alpha val="50195"/>
            </a:srgbClr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solidFill>
                  <a:srgbClr val="F8F8F8"/>
                </a:solidFill>
              </a:rPr>
              <a:t>Фунгициды </a:t>
            </a:r>
            <a:endParaRPr lang="ru-RU"/>
          </a:p>
        </p:txBody>
      </p:sp>
      <p:sp>
        <p:nvSpPr>
          <p:cNvPr id="10265" name="Rectangle 26"/>
          <p:cNvSpPr>
            <a:spLocks noChangeArrowheads="1"/>
          </p:cNvSpPr>
          <p:nvPr/>
        </p:nvSpPr>
        <p:spPr bwMode="auto">
          <a:xfrm>
            <a:off x="3132014" y="2084834"/>
            <a:ext cx="2879725" cy="300303"/>
          </a:xfrm>
          <a:prstGeom prst="rect">
            <a:avLst/>
          </a:prstGeom>
          <a:solidFill>
            <a:srgbClr val="800080">
              <a:alpha val="50195"/>
            </a:srgbClr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solidFill>
                  <a:srgbClr val="F8F8F8"/>
                </a:solidFill>
              </a:rPr>
              <a:t>Протравители семян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726" y="2425452"/>
            <a:ext cx="84248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Пестициды - биологически активные вещества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496" y="2713484"/>
            <a:ext cx="424847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1. </a:t>
            </a:r>
            <a:r>
              <a:rPr lang="ru-RU" sz="1400" b="1" i="1" u="sng" dirty="0" err="1" smtClean="0"/>
              <a:t>Феромоны</a:t>
            </a:r>
            <a:r>
              <a:rPr lang="ru-RU" sz="1400" b="1" i="1" dirty="0" smtClean="0"/>
              <a:t> </a:t>
            </a:r>
            <a:r>
              <a:rPr lang="ru-RU" sz="1600" i="1" dirty="0" smtClean="0"/>
              <a:t>- </a:t>
            </a:r>
            <a:r>
              <a:rPr lang="ru-RU" sz="1100" i="1" dirty="0" smtClean="0"/>
              <a:t>группа </a:t>
            </a:r>
            <a:r>
              <a:rPr lang="ru-RU" sz="1100" i="1" dirty="0"/>
              <a:t>действующих веществ пестицидов, применяемых для регулирования численности вредных насекомых</a:t>
            </a:r>
            <a:r>
              <a:rPr lang="ru-RU" sz="1100" i="1" dirty="0" smtClean="0"/>
              <a:t>.</a:t>
            </a:r>
            <a:r>
              <a:rPr lang="ru-RU" sz="1100" dirty="0"/>
              <a:t> </a:t>
            </a:r>
            <a:r>
              <a:rPr lang="ru-RU" sz="1100" i="1" dirty="0" smtClean="0"/>
              <a:t>Вызывают ответную поведенческую </a:t>
            </a:r>
            <a:r>
              <a:rPr lang="ru-RU" sz="1100" i="1" dirty="0"/>
              <a:t>или </a:t>
            </a:r>
            <a:r>
              <a:rPr lang="ru-RU" sz="1100" i="1" dirty="0" smtClean="0"/>
              <a:t>физиологическую реакцию </a:t>
            </a:r>
            <a:r>
              <a:rPr lang="ru-RU" sz="1100" i="1" dirty="0"/>
              <a:t>у особей того же вида</a:t>
            </a:r>
          </a:p>
          <a:p>
            <a:r>
              <a:rPr lang="ru-RU" sz="1600" i="1" dirty="0" smtClean="0"/>
              <a:t> - </a:t>
            </a:r>
            <a:r>
              <a:rPr lang="ru-RU" sz="1200" dirty="0" smtClean="0"/>
              <a:t>аттрактанты </a:t>
            </a:r>
            <a:r>
              <a:rPr lang="ru-RU" sz="1200" dirty="0"/>
              <a:t>– </a:t>
            </a:r>
            <a:r>
              <a:rPr lang="ru-RU" sz="1100" i="1" dirty="0"/>
              <a:t>вещества, обеспечивающие направленное движение к источнику стимуляции</a:t>
            </a:r>
            <a:r>
              <a:rPr lang="ru-RU" sz="1200" dirty="0"/>
              <a:t>;</a:t>
            </a:r>
          </a:p>
          <a:p>
            <a:r>
              <a:rPr lang="ru-RU" sz="1200" dirty="0" smtClean="0"/>
              <a:t>- репелленты </a:t>
            </a:r>
            <a:r>
              <a:rPr lang="ru-RU" sz="1200" dirty="0"/>
              <a:t>– </a:t>
            </a:r>
            <a:r>
              <a:rPr lang="ru-RU" sz="1100" i="1" dirty="0"/>
              <a:t>вещества, обеспечивающие направленное движение от источника стимуляции</a:t>
            </a:r>
            <a:r>
              <a:rPr lang="ru-RU" sz="1200" dirty="0"/>
              <a:t>;</a:t>
            </a:r>
          </a:p>
          <a:p>
            <a:r>
              <a:rPr lang="ru-RU" sz="1200" dirty="0" smtClean="0"/>
              <a:t>- </a:t>
            </a:r>
            <a:r>
              <a:rPr lang="ru-RU" sz="1200" dirty="0" err="1" smtClean="0"/>
              <a:t>аррестанты</a:t>
            </a:r>
            <a:r>
              <a:rPr lang="ru-RU" sz="1200" dirty="0" smtClean="0"/>
              <a:t> </a:t>
            </a:r>
            <a:r>
              <a:rPr lang="ru-RU" sz="1200" dirty="0"/>
              <a:t>– </a:t>
            </a:r>
            <a:r>
              <a:rPr lang="ru-RU" sz="1100" i="1" dirty="0"/>
              <a:t>вещества, вызывающие резкое замедление движения или остановку</a:t>
            </a:r>
            <a:r>
              <a:rPr lang="ru-RU" sz="1200" dirty="0"/>
              <a:t>;</a:t>
            </a:r>
          </a:p>
          <a:p>
            <a:r>
              <a:rPr lang="ru-RU" sz="1200" dirty="0" smtClean="0"/>
              <a:t>- </a:t>
            </a:r>
            <a:r>
              <a:rPr lang="ru-RU" sz="1200" dirty="0" err="1" smtClean="0"/>
              <a:t>стимулянты</a:t>
            </a:r>
            <a:r>
              <a:rPr lang="ru-RU" sz="1200" dirty="0" smtClean="0"/>
              <a:t> </a:t>
            </a:r>
            <a:r>
              <a:rPr lang="ru-RU" sz="1200" dirty="0"/>
              <a:t>– </a:t>
            </a:r>
            <a:r>
              <a:rPr lang="ru-RU" sz="1100" i="1" dirty="0"/>
              <a:t>вещества, приводящие к началу движения или рефлекторного акта (питанию, </a:t>
            </a:r>
            <a:r>
              <a:rPr lang="ru-RU" sz="1100" i="1" dirty="0" smtClean="0"/>
              <a:t>яйцекладке)</a:t>
            </a:r>
            <a:r>
              <a:rPr lang="ru-RU" sz="1200" dirty="0" smtClean="0"/>
              <a:t>;</a:t>
            </a:r>
            <a:endParaRPr lang="ru-RU" sz="1200" dirty="0"/>
          </a:p>
          <a:p>
            <a:r>
              <a:rPr lang="ru-RU" sz="1200" dirty="0" err="1"/>
              <a:t>детерренты</a:t>
            </a:r>
            <a:r>
              <a:rPr lang="ru-RU" sz="1200" dirty="0"/>
              <a:t> – </a:t>
            </a:r>
            <a:r>
              <a:rPr lang="ru-RU" sz="1100" i="1" dirty="0"/>
              <a:t>вещества, тормозящие </a:t>
            </a:r>
            <a:r>
              <a:rPr lang="ru-RU" sz="1100" i="1" dirty="0" smtClean="0"/>
              <a:t>реакцию;</a:t>
            </a:r>
          </a:p>
          <a:p>
            <a:r>
              <a:rPr lang="ru-RU" sz="1200" dirty="0"/>
              <a:t>-</a:t>
            </a:r>
            <a:r>
              <a:rPr lang="ru-RU" sz="1200" dirty="0" smtClean="0"/>
              <a:t> </a:t>
            </a:r>
            <a:r>
              <a:rPr lang="ru-RU" sz="1200" dirty="0" err="1"/>
              <a:t>к</a:t>
            </a:r>
            <a:r>
              <a:rPr lang="ru-RU" sz="1200" dirty="0" err="1" smtClean="0"/>
              <a:t>айромоны</a:t>
            </a:r>
            <a:r>
              <a:rPr lang="ru-RU" sz="1200" dirty="0" smtClean="0"/>
              <a:t> - </a:t>
            </a:r>
            <a:r>
              <a:rPr lang="ru-RU" sz="1100" i="1" dirty="0" smtClean="0"/>
              <a:t>пахучие </a:t>
            </a:r>
            <a:r>
              <a:rPr lang="ru-RU" sz="1100" i="1" dirty="0"/>
              <a:t>вещества, привлекающие к особям данного вида хищников и </a:t>
            </a:r>
            <a:r>
              <a:rPr lang="ru-RU" sz="1100" i="1" dirty="0" smtClean="0"/>
              <a:t>паразитов</a:t>
            </a:r>
            <a:endParaRPr lang="ru-RU" sz="11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11960" y="2722190"/>
            <a:ext cx="4928576" cy="2917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200" b="1" i="1" u="sng" dirty="0" smtClean="0"/>
              <a:t>2. Гормональные  препараты </a:t>
            </a:r>
            <a:r>
              <a:rPr lang="ru-RU" sz="1100" i="1" u="sng" dirty="0" smtClean="0"/>
              <a:t>- </a:t>
            </a:r>
            <a:r>
              <a:rPr lang="ru-RU" sz="1100" dirty="0"/>
              <a:t>синтезиро­ванные химические аналоги (модели) гормонов</a:t>
            </a:r>
            <a:endParaRPr lang="ru-RU" sz="1100" i="1" u="sng" dirty="0"/>
          </a:p>
          <a:p>
            <a:pPr>
              <a:lnSpc>
                <a:spcPct val="90000"/>
              </a:lnSpc>
            </a:pPr>
            <a:r>
              <a:rPr lang="ru-RU" sz="1100" b="1" dirty="0"/>
              <a:t>а) </a:t>
            </a:r>
            <a:r>
              <a:rPr lang="ru-RU" sz="1100" b="1" dirty="0" err="1"/>
              <a:t>экдизоны</a:t>
            </a:r>
            <a:r>
              <a:rPr lang="ru-RU" sz="1100" dirty="0"/>
              <a:t> </a:t>
            </a:r>
            <a:r>
              <a:rPr lang="ru-RU" sz="1100" dirty="0" smtClean="0"/>
              <a:t>- аналоги-модели </a:t>
            </a:r>
            <a:r>
              <a:rPr lang="ru-RU" sz="1100" dirty="0"/>
              <a:t>гормонов линьки насекомых</a:t>
            </a:r>
            <a:endParaRPr lang="ru-RU" sz="1100" dirty="0"/>
          </a:p>
          <a:p>
            <a:pPr>
              <a:lnSpc>
                <a:spcPct val="90000"/>
              </a:lnSpc>
            </a:pPr>
            <a:r>
              <a:rPr lang="ru-RU" sz="1100" b="1" dirty="0"/>
              <a:t>б) </a:t>
            </a:r>
            <a:r>
              <a:rPr lang="ru-RU" sz="1100" b="1" dirty="0" err="1"/>
              <a:t>ювеноиды</a:t>
            </a:r>
            <a:r>
              <a:rPr lang="ru-RU" sz="1100" dirty="0"/>
              <a:t> </a:t>
            </a:r>
            <a:r>
              <a:rPr lang="ru-RU" sz="1100" dirty="0" smtClean="0"/>
              <a:t>- </a:t>
            </a:r>
            <a:r>
              <a:rPr lang="ru-RU" sz="1100" i="1" dirty="0"/>
              <a:t>синтетические </a:t>
            </a:r>
            <a:r>
              <a:rPr lang="ru-RU" sz="1100" i="1" dirty="0" smtClean="0"/>
              <a:t>аналоги, </a:t>
            </a:r>
            <a:r>
              <a:rPr lang="ru-RU" sz="1100" i="1" dirty="0"/>
              <a:t>пагубно дейст­вующие на развитие (метаморфоз) и об­мен веществ у насекомых</a:t>
            </a:r>
            <a:endParaRPr lang="ru-RU" sz="1100" i="1" dirty="0"/>
          </a:p>
          <a:p>
            <a:pPr>
              <a:lnSpc>
                <a:spcPct val="90000"/>
              </a:lnSpc>
            </a:pPr>
            <a:r>
              <a:rPr lang="ru-RU" sz="1100" b="1" dirty="0" smtClean="0"/>
              <a:t>в) гормональные гербициды</a:t>
            </a:r>
            <a:r>
              <a:rPr lang="ru-RU" sz="1100" dirty="0" smtClean="0"/>
              <a:t> – </a:t>
            </a:r>
            <a:r>
              <a:rPr lang="ru-RU" sz="1100" i="1" dirty="0" smtClean="0"/>
              <a:t>гербициды, в состав которых входит аналог фитогормона 2,4-Д</a:t>
            </a:r>
            <a:endParaRPr lang="ru-RU" sz="1100" i="1" dirty="0"/>
          </a:p>
          <a:p>
            <a:pPr>
              <a:lnSpc>
                <a:spcPct val="90000"/>
              </a:lnSpc>
            </a:pPr>
            <a:r>
              <a:rPr lang="ru-RU" sz="1200" b="1" dirty="0"/>
              <a:t>3</a:t>
            </a:r>
            <a:r>
              <a:rPr lang="ru-RU" sz="1200" b="1" dirty="0" smtClean="0"/>
              <a:t>. </a:t>
            </a:r>
            <a:r>
              <a:rPr lang="ru-RU" sz="1200" b="1" i="1" u="sng" dirty="0" err="1"/>
              <a:t>Прекоценты</a:t>
            </a:r>
            <a:r>
              <a:rPr lang="ru-RU" sz="1200" b="1" i="1" dirty="0"/>
              <a:t> </a:t>
            </a:r>
            <a:r>
              <a:rPr lang="ru-RU" sz="1100" i="1" dirty="0" smtClean="0"/>
              <a:t>- препараты</a:t>
            </a:r>
            <a:r>
              <a:rPr lang="ru-RU" sz="1100" i="1" dirty="0"/>
              <a:t>, обладающие </a:t>
            </a:r>
            <a:r>
              <a:rPr lang="ru-RU" sz="1100" i="1" dirty="0" err="1"/>
              <a:t>антиювениальной</a:t>
            </a:r>
            <a:r>
              <a:rPr lang="ru-RU" sz="1100" i="1" dirty="0"/>
              <a:t> </a:t>
            </a:r>
            <a:r>
              <a:rPr lang="ru-RU" sz="1100" i="1" dirty="0" smtClean="0"/>
              <a:t>активностью</a:t>
            </a:r>
            <a:endParaRPr lang="ru-RU" sz="1100" i="1" dirty="0"/>
          </a:p>
          <a:p>
            <a:pPr>
              <a:lnSpc>
                <a:spcPct val="90000"/>
              </a:lnSpc>
            </a:pPr>
            <a:r>
              <a:rPr lang="ru-RU" sz="1200" b="1" dirty="0" smtClean="0"/>
              <a:t>4.   </a:t>
            </a:r>
            <a:r>
              <a:rPr lang="ru-RU" sz="1200" b="1" i="1" u="sng" dirty="0"/>
              <a:t>Ингибиторы</a:t>
            </a:r>
            <a:r>
              <a:rPr lang="ru-RU" sz="1200" b="1" i="1" dirty="0"/>
              <a:t> </a:t>
            </a:r>
            <a:r>
              <a:rPr lang="ru-RU" sz="1100" i="1" dirty="0" smtClean="0"/>
              <a:t>- </a:t>
            </a:r>
            <a:r>
              <a:rPr lang="ru-RU" sz="1100" i="1" dirty="0"/>
              <a:t>вещества, замедляющие протекание химических реакций или прекращающие их, </a:t>
            </a:r>
            <a:r>
              <a:rPr lang="ru-RU" sz="1100" i="1" dirty="0" smtClean="0"/>
              <a:t>вещества</a:t>
            </a:r>
            <a:r>
              <a:rPr lang="ru-RU" sz="1100" i="1" dirty="0"/>
              <a:t>, тормозящие биологические процессы</a:t>
            </a:r>
            <a:endParaRPr lang="ru-RU" sz="1100" i="1" dirty="0"/>
          </a:p>
          <a:p>
            <a:pPr>
              <a:lnSpc>
                <a:spcPct val="90000"/>
              </a:lnSpc>
            </a:pPr>
            <a:r>
              <a:rPr lang="ru-RU" sz="1200" b="1" dirty="0" smtClean="0"/>
              <a:t>5</a:t>
            </a:r>
            <a:r>
              <a:rPr lang="ru-RU" sz="1200" b="1" dirty="0" smtClean="0"/>
              <a:t>. </a:t>
            </a:r>
            <a:r>
              <a:rPr lang="ru-RU" sz="1200" b="1" i="1" u="sng" dirty="0" err="1" smtClean="0"/>
              <a:t>Антифиданты</a:t>
            </a:r>
            <a:r>
              <a:rPr lang="ru-RU" sz="1200" b="1" i="1" dirty="0" smtClean="0"/>
              <a:t> </a:t>
            </a:r>
            <a:r>
              <a:rPr lang="ru-RU" sz="1100" b="1" i="1" dirty="0" smtClean="0"/>
              <a:t>- </a:t>
            </a:r>
            <a:r>
              <a:rPr lang="ru-RU" sz="1100" dirty="0" smtClean="0"/>
              <a:t>соедине­ния</a:t>
            </a:r>
            <a:r>
              <a:rPr lang="ru-RU" sz="1100" dirty="0"/>
              <a:t>, </a:t>
            </a:r>
            <a:r>
              <a:rPr lang="ru-RU" sz="1100" dirty="0" smtClean="0"/>
              <a:t>предохраняющие </a:t>
            </a:r>
            <a:r>
              <a:rPr lang="ru-RU" sz="1100" dirty="0"/>
              <a:t>растения от поедания насекомыми и отпугивают насекомых от пищи</a:t>
            </a:r>
            <a:endParaRPr lang="ru-RU" sz="1100" i="1" dirty="0" smtClean="0"/>
          </a:p>
          <a:p>
            <a:pPr>
              <a:lnSpc>
                <a:spcPct val="90000"/>
              </a:lnSpc>
            </a:pPr>
            <a:r>
              <a:rPr lang="ru-RU" sz="1200" b="1" dirty="0" smtClean="0"/>
              <a:t>6.  </a:t>
            </a:r>
            <a:r>
              <a:rPr lang="ru-RU" sz="1200" b="1" i="1" u="sng" dirty="0" err="1"/>
              <a:t>Суперфиданты</a:t>
            </a:r>
            <a:r>
              <a:rPr lang="ru-RU" sz="1200" b="1" i="1" dirty="0"/>
              <a:t> </a:t>
            </a:r>
            <a:r>
              <a:rPr lang="ru-RU" sz="1200" b="1" i="1" dirty="0" smtClean="0"/>
              <a:t>, </a:t>
            </a:r>
            <a:r>
              <a:rPr lang="ru-RU" sz="1200" b="1" i="1" u="sng" dirty="0" err="1" smtClean="0"/>
              <a:t>Фагостимуляторы</a:t>
            </a:r>
            <a:r>
              <a:rPr lang="ru-RU" sz="1200" b="1" i="1" u="sng" dirty="0" smtClean="0"/>
              <a:t> </a:t>
            </a:r>
            <a:r>
              <a:rPr lang="ru-RU" sz="1100" i="1" u="sng" dirty="0" smtClean="0"/>
              <a:t>-</a:t>
            </a:r>
            <a:r>
              <a:rPr lang="ru-RU" sz="1100" dirty="0"/>
              <a:t>химические веще­ства, возбуждающие аппетит насеко­мых</a:t>
            </a:r>
            <a:endParaRPr lang="ru-RU" sz="1100" i="1" u="sng" dirty="0" smtClean="0"/>
          </a:p>
          <a:p>
            <a:pPr>
              <a:lnSpc>
                <a:spcPct val="90000"/>
              </a:lnSpc>
            </a:pPr>
            <a:r>
              <a:rPr lang="ru-RU" sz="1200" b="1" dirty="0" smtClean="0"/>
              <a:t>7. </a:t>
            </a:r>
            <a:r>
              <a:rPr lang="ru-RU" sz="1200" b="1" i="1" u="sng" dirty="0" err="1" smtClean="0"/>
              <a:t>Стерилянты</a:t>
            </a:r>
            <a:r>
              <a:rPr lang="ru-RU" sz="1200" b="1" i="1" dirty="0" smtClean="0"/>
              <a:t>    </a:t>
            </a:r>
            <a:r>
              <a:rPr lang="ru-RU" sz="1100" dirty="0"/>
              <a:t>химические препараты для стерили­зации мужских и женских </a:t>
            </a:r>
            <a:r>
              <a:rPr lang="ru-RU" sz="1100" dirty="0" smtClean="0"/>
              <a:t>особей</a:t>
            </a:r>
            <a:r>
              <a:rPr lang="ru-RU" sz="1100" i="1" dirty="0" smtClean="0"/>
              <a:t>.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87514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9" y="157428"/>
            <a:ext cx="8713787" cy="419364"/>
          </a:xfrm>
        </p:spPr>
        <p:txBody>
          <a:bodyPr>
            <a:normAutofit fontScale="90000"/>
          </a:bodyPr>
          <a:lstStyle/>
          <a:p>
            <a:r>
              <a:rPr lang="ru-RU" sz="2400" b="1" i="1" smtClean="0">
                <a:solidFill>
                  <a:srgbClr val="0000CC"/>
                </a:solidFill>
              </a:rPr>
              <a:t>Классификация пестицидов по способу проникновения и по характеру действия</a:t>
            </a:r>
          </a:p>
        </p:txBody>
      </p:sp>
      <p:sp>
        <p:nvSpPr>
          <p:cNvPr id="11267" name="Oval 4"/>
          <p:cNvSpPr>
            <a:spLocks noChangeArrowheads="1"/>
          </p:cNvSpPr>
          <p:nvPr/>
        </p:nvSpPr>
        <p:spPr bwMode="auto">
          <a:xfrm>
            <a:off x="611188" y="937948"/>
            <a:ext cx="2305050" cy="539750"/>
          </a:xfrm>
          <a:prstGeom prst="ellipse">
            <a:avLst/>
          </a:prstGeom>
          <a:solidFill>
            <a:srgbClr val="7B288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solidFill>
                  <a:srgbClr val="F8F8F8"/>
                </a:solidFill>
              </a:rPr>
              <a:t>Инсектициды </a:t>
            </a:r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3708400" y="756708"/>
            <a:ext cx="2376488" cy="1080823"/>
          </a:xfrm>
          <a:prstGeom prst="rect">
            <a:avLst/>
          </a:prstGeom>
          <a:solidFill>
            <a:srgbClr val="7B2884">
              <a:alpha val="5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dirty="0">
                <a:solidFill>
                  <a:srgbClr val="F8F8F8"/>
                </a:solidFill>
              </a:rPr>
              <a:t>Контактные</a:t>
            </a:r>
          </a:p>
          <a:p>
            <a:pPr algn="ctr"/>
            <a:r>
              <a:rPr lang="ru-RU" dirty="0">
                <a:solidFill>
                  <a:srgbClr val="F8F8F8"/>
                </a:solidFill>
              </a:rPr>
              <a:t>Кишечные</a:t>
            </a:r>
          </a:p>
          <a:p>
            <a:pPr algn="ctr"/>
            <a:r>
              <a:rPr lang="ru-RU" dirty="0">
                <a:solidFill>
                  <a:srgbClr val="F8F8F8"/>
                </a:solidFill>
              </a:rPr>
              <a:t>Системные</a:t>
            </a:r>
          </a:p>
          <a:p>
            <a:pPr algn="ctr"/>
            <a:r>
              <a:rPr lang="ru-RU" dirty="0">
                <a:solidFill>
                  <a:srgbClr val="F8F8F8"/>
                </a:solidFill>
              </a:rPr>
              <a:t>Фумиганты</a:t>
            </a:r>
            <a:r>
              <a:rPr lang="ru-RU" dirty="0"/>
              <a:t> </a:t>
            </a:r>
          </a:p>
        </p:txBody>
      </p:sp>
      <p:sp>
        <p:nvSpPr>
          <p:cNvPr id="11269" name="Line 6"/>
          <p:cNvSpPr>
            <a:spLocks noChangeShapeType="1"/>
          </p:cNvSpPr>
          <p:nvPr/>
        </p:nvSpPr>
        <p:spPr bwMode="auto">
          <a:xfrm flipV="1">
            <a:off x="2916239" y="877094"/>
            <a:ext cx="719137" cy="179917"/>
          </a:xfrm>
          <a:prstGeom prst="line">
            <a:avLst/>
          </a:prstGeom>
          <a:noFill/>
          <a:ln w="9525">
            <a:solidFill>
              <a:srgbClr val="99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0" name="Line 7"/>
          <p:cNvSpPr>
            <a:spLocks noChangeShapeType="1"/>
          </p:cNvSpPr>
          <p:nvPr/>
        </p:nvSpPr>
        <p:spPr bwMode="auto">
          <a:xfrm flipV="1">
            <a:off x="2987675" y="1147630"/>
            <a:ext cx="647700" cy="59531"/>
          </a:xfrm>
          <a:prstGeom prst="line">
            <a:avLst/>
          </a:prstGeom>
          <a:noFill/>
          <a:ln w="9525">
            <a:solidFill>
              <a:srgbClr val="99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1" name="Line 8"/>
          <p:cNvSpPr>
            <a:spLocks noChangeShapeType="1"/>
          </p:cNvSpPr>
          <p:nvPr/>
        </p:nvSpPr>
        <p:spPr bwMode="auto">
          <a:xfrm>
            <a:off x="2987676" y="1308942"/>
            <a:ext cx="647700" cy="119063"/>
          </a:xfrm>
          <a:prstGeom prst="line">
            <a:avLst/>
          </a:prstGeom>
          <a:noFill/>
          <a:ln w="9525">
            <a:solidFill>
              <a:srgbClr val="99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2" name="Line 9"/>
          <p:cNvSpPr>
            <a:spLocks noChangeShapeType="1"/>
          </p:cNvSpPr>
          <p:nvPr/>
        </p:nvSpPr>
        <p:spPr bwMode="auto">
          <a:xfrm>
            <a:off x="2916240" y="1357312"/>
            <a:ext cx="719136" cy="276052"/>
          </a:xfrm>
          <a:prstGeom prst="line">
            <a:avLst/>
          </a:prstGeom>
          <a:noFill/>
          <a:ln w="9525">
            <a:solidFill>
              <a:srgbClr val="99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3" name="Oval 10"/>
          <p:cNvSpPr>
            <a:spLocks noChangeArrowheads="1"/>
          </p:cNvSpPr>
          <p:nvPr/>
        </p:nvSpPr>
        <p:spPr bwMode="auto">
          <a:xfrm>
            <a:off x="250825" y="2618053"/>
            <a:ext cx="2305050" cy="539750"/>
          </a:xfrm>
          <a:prstGeom prst="ellipse">
            <a:avLst/>
          </a:prstGeom>
          <a:solidFill>
            <a:srgbClr val="AF2B5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solidFill>
                  <a:srgbClr val="F8F8F8"/>
                </a:solidFill>
              </a:rPr>
              <a:t>Фунгициды </a:t>
            </a:r>
          </a:p>
        </p:txBody>
      </p:sp>
      <p:sp>
        <p:nvSpPr>
          <p:cNvPr id="11274" name="Rectangle 11"/>
          <p:cNvSpPr>
            <a:spLocks noChangeArrowheads="1"/>
          </p:cNvSpPr>
          <p:nvPr/>
        </p:nvSpPr>
        <p:spPr bwMode="auto">
          <a:xfrm>
            <a:off x="2843214" y="2317751"/>
            <a:ext cx="3311525" cy="1140354"/>
          </a:xfrm>
          <a:prstGeom prst="rect">
            <a:avLst/>
          </a:prstGeom>
          <a:solidFill>
            <a:srgbClr val="990099">
              <a:alpha val="5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>
                <a:solidFill>
                  <a:srgbClr val="F8F8F8"/>
                </a:solidFill>
              </a:rPr>
              <a:t>Для вегетирующих растений</a:t>
            </a:r>
          </a:p>
          <a:p>
            <a:endParaRPr lang="ru-RU">
              <a:solidFill>
                <a:srgbClr val="F8F8F8"/>
              </a:solidFill>
            </a:endParaRPr>
          </a:p>
          <a:p>
            <a:endParaRPr lang="ru-RU">
              <a:solidFill>
                <a:srgbClr val="F8F8F8"/>
              </a:solidFill>
            </a:endParaRPr>
          </a:p>
          <a:p>
            <a:r>
              <a:rPr lang="ru-RU">
                <a:solidFill>
                  <a:srgbClr val="F8F8F8"/>
                </a:solidFill>
              </a:rPr>
              <a:t>Протравители семян </a:t>
            </a:r>
          </a:p>
        </p:txBody>
      </p:sp>
      <p:sp>
        <p:nvSpPr>
          <p:cNvPr id="11275" name="Rectangle 12"/>
          <p:cNvSpPr>
            <a:spLocks noChangeArrowheads="1"/>
          </p:cNvSpPr>
          <p:nvPr/>
        </p:nvSpPr>
        <p:spPr bwMode="auto">
          <a:xfrm>
            <a:off x="6588125" y="1837532"/>
            <a:ext cx="2376488" cy="1140354"/>
          </a:xfrm>
          <a:prstGeom prst="rect">
            <a:avLst/>
          </a:prstGeom>
          <a:solidFill>
            <a:srgbClr val="990099">
              <a:alpha val="5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dirty="0">
                <a:solidFill>
                  <a:srgbClr val="F8F8F8"/>
                </a:solidFill>
              </a:rPr>
              <a:t>Профилактического </a:t>
            </a:r>
          </a:p>
          <a:p>
            <a:r>
              <a:rPr lang="ru-RU" dirty="0">
                <a:solidFill>
                  <a:srgbClr val="F8F8F8"/>
                </a:solidFill>
              </a:rPr>
              <a:t>действия</a:t>
            </a:r>
          </a:p>
          <a:p>
            <a:r>
              <a:rPr lang="ru-RU" dirty="0" smtClean="0">
                <a:solidFill>
                  <a:srgbClr val="F8F8F8"/>
                </a:solidFill>
              </a:rPr>
              <a:t>Лечебного </a:t>
            </a:r>
            <a:endParaRPr lang="ru-RU" dirty="0">
              <a:solidFill>
                <a:srgbClr val="F8F8F8"/>
              </a:solidFill>
            </a:endParaRPr>
          </a:p>
          <a:p>
            <a:r>
              <a:rPr lang="ru-RU" dirty="0">
                <a:solidFill>
                  <a:srgbClr val="F8F8F8"/>
                </a:solidFill>
              </a:rPr>
              <a:t>действия</a:t>
            </a:r>
          </a:p>
        </p:txBody>
      </p:sp>
      <p:sp>
        <p:nvSpPr>
          <p:cNvPr id="11276" name="Line 13"/>
          <p:cNvSpPr>
            <a:spLocks noChangeShapeType="1"/>
          </p:cNvSpPr>
          <p:nvPr/>
        </p:nvSpPr>
        <p:spPr bwMode="auto">
          <a:xfrm flipV="1">
            <a:off x="2411414" y="2618053"/>
            <a:ext cx="288925" cy="59531"/>
          </a:xfrm>
          <a:prstGeom prst="line">
            <a:avLst/>
          </a:prstGeom>
          <a:noFill/>
          <a:ln w="9525">
            <a:solidFill>
              <a:srgbClr val="99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7" name="Line 14"/>
          <p:cNvSpPr>
            <a:spLocks noChangeShapeType="1"/>
          </p:cNvSpPr>
          <p:nvPr/>
        </p:nvSpPr>
        <p:spPr bwMode="auto">
          <a:xfrm>
            <a:off x="2484439" y="3037417"/>
            <a:ext cx="288925" cy="179917"/>
          </a:xfrm>
          <a:prstGeom prst="line">
            <a:avLst/>
          </a:prstGeom>
          <a:noFill/>
          <a:ln w="9525">
            <a:solidFill>
              <a:srgbClr val="99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8" name="Line 15"/>
          <p:cNvSpPr>
            <a:spLocks noChangeShapeType="1"/>
          </p:cNvSpPr>
          <p:nvPr/>
        </p:nvSpPr>
        <p:spPr bwMode="auto">
          <a:xfrm flipV="1">
            <a:off x="6011863" y="2076979"/>
            <a:ext cx="431800" cy="300303"/>
          </a:xfrm>
          <a:prstGeom prst="line">
            <a:avLst/>
          </a:prstGeom>
          <a:noFill/>
          <a:ln w="9525">
            <a:solidFill>
              <a:srgbClr val="7B288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9" name="Line 16"/>
          <p:cNvSpPr>
            <a:spLocks noChangeShapeType="1"/>
          </p:cNvSpPr>
          <p:nvPr/>
        </p:nvSpPr>
        <p:spPr bwMode="auto">
          <a:xfrm>
            <a:off x="6084888" y="2677583"/>
            <a:ext cx="360362" cy="179917"/>
          </a:xfrm>
          <a:prstGeom prst="line">
            <a:avLst/>
          </a:prstGeom>
          <a:noFill/>
          <a:ln w="9525">
            <a:solidFill>
              <a:srgbClr val="7B288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0" name="Oval 17"/>
          <p:cNvSpPr>
            <a:spLocks noChangeArrowheads="1"/>
          </p:cNvSpPr>
          <p:nvPr/>
        </p:nvSpPr>
        <p:spPr bwMode="auto">
          <a:xfrm>
            <a:off x="250825" y="4237303"/>
            <a:ext cx="2305050" cy="539750"/>
          </a:xfrm>
          <a:prstGeom prst="ellipse">
            <a:avLst/>
          </a:prstGeom>
          <a:solidFill>
            <a:srgbClr val="9156D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solidFill>
                  <a:srgbClr val="F8F8F8"/>
                </a:solidFill>
              </a:rPr>
              <a:t>Гербициды </a:t>
            </a:r>
          </a:p>
        </p:txBody>
      </p:sp>
      <p:sp>
        <p:nvSpPr>
          <p:cNvPr id="11281" name="Rectangle 18"/>
          <p:cNvSpPr>
            <a:spLocks noChangeArrowheads="1"/>
          </p:cNvSpPr>
          <p:nvPr/>
        </p:nvSpPr>
        <p:spPr bwMode="auto">
          <a:xfrm>
            <a:off x="2843214" y="3997855"/>
            <a:ext cx="3311525" cy="1140354"/>
          </a:xfrm>
          <a:prstGeom prst="rect">
            <a:avLst/>
          </a:prstGeom>
          <a:solidFill>
            <a:srgbClr val="A557D5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>
                <a:solidFill>
                  <a:srgbClr val="F8F8F8"/>
                </a:solidFill>
              </a:rPr>
              <a:t>Сплошного действия</a:t>
            </a:r>
          </a:p>
          <a:p>
            <a:endParaRPr lang="ru-RU">
              <a:solidFill>
                <a:srgbClr val="F8F8F8"/>
              </a:solidFill>
            </a:endParaRPr>
          </a:p>
          <a:p>
            <a:r>
              <a:rPr lang="ru-RU">
                <a:solidFill>
                  <a:srgbClr val="F8F8F8"/>
                </a:solidFill>
              </a:rPr>
              <a:t>Избирательного действия</a:t>
            </a:r>
          </a:p>
        </p:txBody>
      </p:sp>
      <p:sp>
        <p:nvSpPr>
          <p:cNvPr id="11282" name="Rectangle 19"/>
          <p:cNvSpPr>
            <a:spLocks noChangeArrowheads="1"/>
          </p:cNvSpPr>
          <p:nvPr/>
        </p:nvSpPr>
        <p:spPr bwMode="auto">
          <a:xfrm>
            <a:off x="6443664" y="3757084"/>
            <a:ext cx="2376487" cy="480219"/>
          </a:xfrm>
          <a:prstGeom prst="rect">
            <a:avLst/>
          </a:prstGeom>
          <a:solidFill>
            <a:srgbClr val="9156D2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1600">
                <a:solidFill>
                  <a:srgbClr val="F8F8F8"/>
                </a:solidFill>
              </a:rPr>
              <a:t>Контактные </a:t>
            </a:r>
          </a:p>
        </p:txBody>
      </p:sp>
      <p:sp>
        <p:nvSpPr>
          <p:cNvPr id="11283" name="Rectangle 20"/>
          <p:cNvSpPr>
            <a:spLocks noChangeArrowheads="1"/>
          </p:cNvSpPr>
          <p:nvPr/>
        </p:nvSpPr>
        <p:spPr bwMode="auto">
          <a:xfrm>
            <a:off x="6443664" y="4417219"/>
            <a:ext cx="2376487" cy="480218"/>
          </a:xfrm>
          <a:prstGeom prst="rect">
            <a:avLst/>
          </a:prstGeom>
          <a:solidFill>
            <a:srgbClr val="9156D2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1600">
                <a:solidFill>
                  <a:srgbClr val="F8F8F8"/>
                </a:solidFill>
              </a:rPr>
              <a:t>Системные</a:t>
            </a:r>
            <a:r>
              <a:rPr lang="ru-RU">
                <a:solidFill>
                  <a:srgbClr val="F8F8F8"/>
                </a:solidFill>
              </a:rPr>
              <a:t> </a:t>
            </a:r>
          </a:p>
        </p:txBody>
      </p:sp>
      <p:sp>
        <p:nvSpPr>
          <p:cNvPr id="11284" name="Rectangle 21"/>
          <p:cNvSpPr>
            <a:spLocks noChangeArrowheads="1"/>
          </p:cNvSpPr>
          <p:nvPr/>
        </p:nvSpPr>
        <p:spPr bwMode="auto">
          <a:xfrm>
            <a:off x="6443664" y="5017824"/>
            <a:ext cx="2376487" cy="480218"/>
          </a:xfrm>
          <a:prstGeom prst="rect">
            <a:avLst/>
          </a:prstGeom>
          <a:solidFill>
            <a:srgbClr val="9156D2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1400">
                <a:solidFill>
                  <a:srgbClr val="F8F8F8"/>
                </a:solidFill>
              </a:rPr>
              <a:t>Действующие на корневую </a:t>
            </a:r>
          </a:p>
          <a:p>
            <a:pPr algn="ctr"/>
            <a:r>
              <a:rPr lang="ru-RU" sz="1400">
                <a:solidFill>
                  <a:srgbClr val="F8F8F8"/>
                </a:solidFill>
              </a:rPr>
              <a:t>систему растений</a:t>
            </a:r>
            <a:r>
              <a:rPr lang="ru-RU"/>
              <a:t> </a:t>
            </a:r>
          </a:p>
        </p:txBody>
      </p:sp>
      <p:sp>
        <p:nvSpPr>
          <p:cNvPr id="11285" name="Line 23"/>
          <p:cNvSpPr>
            <a:spLocks noChangeShapeType="1"/>
          </p:cNvSpPr>
          <p:nvPr/>
        </p:nvSpPr>
        <p:spPr bwMode="auto">
          <a:xfrm flipV="1">
            <a:off x="2484439" y="4357687"/>
            <a:ext cx="358775" cy="59532"/>
          </a:xfrm>
          <a:prstGeom prst="line">
            <a:avLst/>
          </a:prstGeom>
          <a:noFill/>
          <a:ln w="9525">
            <a:solidFill>
              <a:srgbClr val="7B288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6" name="Line 24"/>
          <p:cNvSpPr>
            <a:spLocks noChangeShapeType="1"/>
          </p:cNvSpPr>
          <p:nvPr/>
        </p:nvSpPr>
        <p:spPr bwMode="auto">
          <a:xfrm>
            <a:off x="2484439" y="4597136"/>
            <a:ext cx="287337" cy="181239"/>
          </a:xfrm>
          <a:prstGeom prst="line">
            <a:avLst/>
          </a:prstGeom>
          <a:noFill/>
          <a:ln w="9525">
            <a:solidFill>
              <a:srgbClr val="7B288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7" name="Line 25"/>
          <p:cNvSpPr>
            <a:spLocks noChangeShapeType="1"/>
          </p:cNvSpPr>
          <p:nvPr/>
        </p:nvSpPr>
        <p:spPr bwMode="auto">
          <a:xfrm flipV="1">
            <a:off x="6084889" y="4057386"/>
            <a:ext cx="503237" cy="120385"/>
          </a:xfrm>
          <a:prstGeom prst="line">
            <a:avLst/>
          </a:prstGeom>
          <a:noFill/>
          <a:ln w="9525">
            <a:solidFill>
              <a:srgbClr val="7B288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8" name="Line 26"/>
          <p:cNvSpPr>
            <a:spLocks noChangeShapeType="1"/>
          </p:cNvSpPr>
          <p:nvPr/>
        </p:nvSpPr>
        <p:spPr bwMode="auto">
          <a:xfrm>
            <a:off x="6011863" y="4656667"/>
            <a:ext cx="576262" cy="1323"/>
          </a:xfrm>
          <a:prstGeom prst="line">
            <a:avLst/>
          </a:prstGeom>
          <a:noFill/>
          <a:ln w="9525">
            <a:solidFill>
              <a:srgbClr val="7B288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9" name="Line 27"/>
          <p:cNvSpPr>
            <a:spLocks noChangeShapeType="1"/>
          </p:cNvSpPr>
          <p:nvPr/>
        </p:nvSpPr>
        <p:spPr bwMode="auto">
          <a:xfrm>
            <a:off x="6011864" y="4956970"/>
            <a:ext cx="504825" cy="361156"/>
          </a:xfrm>
          <a:prstGeom prst="line">
            <a:avLst/>
          </a:prstGeom>
          <a:noFill/>
          <a:ln w="9525">
            <a:solidFill>
              <a:srgbClr val="7B288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10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7187"/>
            <a:ext cx="8229600" cy="408388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6. Классификация пестицидов по механизму </a:t>
            </a:r>
            <a:r>
              <a:rPr lang="ru-RU" sz="2000" b="1" dirty="0" smtClean="0">
                <a:solidFill>
                  <a:srgbClr val="C00000"/>
                </a:solidFill>
              </a:rPr>
              <a:t>действия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77247"/>
            <a:ext cx="8856984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u="sng" dirty="0"/>
              <a:t>Инсектициды и акарициды</a:t>
            </a:r>
            <a:endParaRPr lang="ru-RU" sz="2000" dirty="0"/>
          </a:p>
          <a:p>
            <a:r>
              <a:rPr lang="ru-RU" sz="2000" i="1" dirty="0"/>
              <a:t>Вещества, нарушающие функции нервной </a:t>
            </a:r>
            <a:r>
              <a:rPr lang="ru-RU" sz="2000" i="1" dirty="0" smtClean="0"/>
              <a:t>системы</a:t>
            </a:r>
            <a:endParaRPr lang="ru-RU" sz="2000" dirty="0"/>
          </a:p>
          <a:p>
            <a:r>
              <a:rPr lang="ru-RU" sz="2000" i="1" dirty="0"/>
              <a:t>Вещества, блокирующие постсинаптические </a:t>
            </a:r>
            <a:r>
              <a:rPr lang="ru-RU" sz="2000" i="1" dirty="0" smtClean="0"/>
              <a:t>рецепторы</a:t>
            </a:r>
            <a:endParaRPr lang="ru-RU" sz="2000" dirty="0"/>
          </a:p>
          <a:p>
            <a:r>
              <a:rPr lang="ru-RU" sz="2000" i="1" dirty="0"/>
              <a:t>Ингибиторы синтеза </a:t>
            </a:r>
            <a:r>
              <a:rPr lang="ru-RU" sz="2000" i="1" dirty="0" smtClean="0"/>
              <a:t>хитина</a:t>
            </a:r>
          </a:p>
          <a:p>
            <a:pPr marL="0" indent="0">
              <a:buNone/>
            </a:pPr>
            <a:endParaRPr lang="ru-RU" sz="2000" b="1" u="sng" dirty="0" smtClean="0"/>
          </a:p>
          <a:p>
            <a:pPr marL="0" indent="0">
              <a:buNone/>
            </a:pPr>
            <a:r>
              <a:rPr lang="ru-RU" sz="2000" b="1" u="sng" dirty="0" smtClean="0"/>
              <a:t>Фунгициды</a:t>
            </a:r>
            <a:endParaRPr lang="ru-RU" sz="2000" dirty="0"/>
          </a:p>
          <a:p>
            <a:r>
              <a:rPr lang="ru-RU" sz="2000" i="1" dirty="0"/>
              <a:t>Ингибиторы общих клеточных </a:t>
            </a:r>
            <a:r>
              <a:rPr lang="ru-RU" sz="2000" i="1" dirty="0" smtClean="0"/>
              <a:t>процессов</a:t>
            </a:r>
            <a:endParaRPr lang="ru-RU" sz="2000" dirty="0"/>
          </a:p>
          <a:p>
            <a:r>
              <a:rPr lang="ru-RU" sz="2000" i="1" dirty="0"/>
              <a:t>Ингибиторы биосинтеза стеринов </a:t>
            </a:r>
            <a:r>
              <a:rPr lang="ru-RU" sz="1600" i="1" dirty="0" smtClean="0"/>
              <a:t>(составная </a:t>
            </a:r>
            <a:r>
              <a:rPr lang="ru-RU" sz="1600" i="1" dirty="0"/>
              <a:t>часть </a:t>
            </a:r>
            <a:r>
              <a:rPr lang="ru-RU" sz="1600" i="1" dirty="0" err="1"/>
              <a:t>неомыляемой</a:t>
            </a:r>
            <a:r>
              <a:rPr lang="ru-RU" sz="1600" i="1" dirty="0"/>
              <a:t> фракции животных и </a:t>
            </a:r>
            <a:r>
              <a:rPr lang="ru-RU" sz="1600" i="1" dirty="0" smtClean="0"/>
              <a:t>растительных липидов)</a:t>
            </a:r>
            <a:endParaRPr lang="ru-RU" sz="2000" dirty="0"/>
          </a:p>
          <a:p>
            <a:r>
              <a:rPr lang="ru-RU" sz="2000" i="1" dirty="0"/>
              <a:t>Ингибиторы биосинтеза нуклеиновых </a:t>
            </a:r>
            <a:r>
              <a:rPr lang="ru-RU" sz="2000" i="1" dirty="0" smtClean="0"/>
              <a:t>кислот</a:t>
            </a:r>
            <a:endParaRPr lang="ru-RU" sz="2000" dirty="0"/>
          </a:p>
          <a:p>
            <a:r>
              <a:rPr lang="ru-RU" sz="2000" i="1" dirty="0"/>
              <a:t>Ингибиторы биосинтеза </a:t>
            </a:r>
            <a:r>
              <a:rPr lang="ru-RU" sz="2000" i="1" dirty="0" err="1" smtClean="0"/>
              <a:t>тубулина</a:t>
            </a:r>
            <a:r>
              <a:rPr lang="ru-RU" sz="2000" i="1" dirty="0" smtClean="0"/>
              <a:t> </a:t>
            </a:r>
            <a:r>
              <a:rPr lang="ru-RU" sz="1600" i="1" dirty="0" smtClean="0"/>
              <a:t>(разновидность белка</a:t>
            </a:r>
            <a:r>
              <a:rPr lang="ru-RU" sz="1400" i="1" dirty="0" smtClean="0"/>
              <a:t>)</a:t>
            </a:r>
            <a:r>
              <a:rPr lang="ru-RU" sz="2000" dirty="0" smtClean="0"/>
              <a:t>. </a:t>
            </a:r>
            <a:endParaRPr lang="ru-RU" sz="2000" dirty="0"/>
          </a:p>
          <a:p>
            <a:r>
              <a:rPr lang="ru-RU" sz="2000" i="1" dirty="0"/>
              <a:t>Ингибиторы </a:t>
            </a:r>
            <a:r>
              <a:rPr lang="ru-RU" sz="2000" i="1" dirty="0" smtClean="0"/>
              <a:t>дыхания</a:t>
            </a:r>
            <a:endParaRPr lang="ru-RU" sz="2000" dirty="0"/>
          </a:p>
          <a:p>
            <a:r>
              <a:rPr lang="ru-RU" sz="2000" i="1" dirty="0"/>
              <a:t>Вещества, действующие на клеточные </a:t>
            </a:r>
            <a:r>
              <a:rPr lang="ru-RU" sz="2000" i="1" dirty="0" smtClean="0"/>
              <a:t>мембраны</a:t>
            </a:r>
            <a:endParaRPr lang="ru-RU" sz="2000" dirty="0"/>
          </a:p>
          <a:p>
            <a:r>
              <a:rPr lang="ru-RU" sz="2000" i="1" dirty="0"/>
              <a:t>Соединения с неопределенным местом </a:t>
            </a:r>
            <a:r>
              <a:rPr lang="ru-RU" sz="2000" i="1" dirty="0" smtClean="0"/>
              <a:t>действия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35941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u="sng" dirty="0"/>
              <a:t>Гербициды</a:t>
            </a:r>
            <a:endParaRPr lang="ru-RU" dirty="0"/>
          </a:p>
          <a:p>
            <a:r>
              <a:rPr lang="ru-RU" i="1" dirty="0"/>
              <a:t>Ингибиторы биосинтеза </a:t>
            </a:r>
            <a:r>
              <a:rPr lang="ru-RU" i="1" dirty="0" smtClean="0"/>
              <a:t>аминокислот</a:t>
            </a:r>
            <a:endParaRPr lang="ru-RU" dirty="0"/>
          </a:p>
          <a:p>
            <a:r>
              <a:rPr lang="ru-RU" i="1" dirty="0"/>
              <a:t>Ингибиторы биосинтеза </a:t>
            </a:r>
            <a:r>
              <a:rPr lang="ru-RU" i="1" dirty="0" smtClean="0"/>
              <a:t>липидов</a:t>
            </a:r>
            <a:endParaRPr lang="ru-RU" dirty="0"/>
          </a:p>
          <a:p>
            <a:r>
              <a:rPr lang="ru-RU" i="1" dirty="0"/>
              <a:t>Гербициды </a:t>
            </a:r>
            <a:r>
              <a:rPr lang="ru-RU" i="1" dirty="0" err="1"/>
              <a:t>гормоноподобного</a:t>
            </a:r>
            <a:r>
              <a:rPr lang="ru-RU" i="1" dirty="0"/>
              <a:t> </a:t>
            </a:r>
            <a:r>
              <a:rPr lang="ru-RU" i="1" dirty="0" smtClean="0"/>
              <a:t>действия</a:t>
            </a:r>
            <a:endParaRPr lang="ru-RU" dirty="0"/>
          </a:p>
          <a:p>
            <a:r>
              <a:rPr lang="ru-RU" i="1" dirty="0"/>
              <a:t>Ингибиторы </a:t>
            </a:r>
            <a:r>
              <a:rPr lang="ru-RU" i="1" dirty="0" smtClean="0"/>
              <a:t>фотосинтеза</a:t>
            </a:r>
          </a:p>
          <a:p>
            <a:r>
              <a:rPr lang="ru-RU" i="1" dirty="0" smtClean="0"/>
              <a:t>Ингибиторы </a:t>
            </a:r>
            <a:r>
              <a:rPr lang="ru-RU" i="1" dirty="0"/>
              <a:t>деления </a:t>
            </a:r>
            <a:r>
              <a:rPr lang="ru-RU" i="1" dirty="0" smtClean="0"/>
              <a:t>клеток</a:t>
            </a:r>
            <a:endParaRPr lang="ru-RU" dirty="0" smtClean="0"/>
          </a:p>
          <a:p>
            <a:r>
              <a:rPr lang="ru-RU" i="1" dirty="0" smtClean="0"/>
              <a:t>Гербициды </a:t>
            </a:r>
            <a:r>
              <a:rPr lang="ru-RU" i="1" dirty="0"/>
              <a:t>с другим механизмом </a:t>
            </a:r>
            <a:r>
              <a:rPr lang="ru-RU" i="1" dirty="0" smtClean="0"/>
              <a:t>действия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1455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8"/>
          <p:cNvSpPr>
            <a:spLocks noChangeArrowheads="1"/>
          </p:cNvSpPr>
          <p:nvPr/>
        </p:nvSpPr>
        <p:spPr bwMode="auto">
          <a:xfrm rot="-1013730">
            <a:off x="5378451" y="1116542"/>
            <a:ext cx="288925" cy="2280708"/>
          </a:xfrm>
          <a:prstGeom prst="downArrow">
            <a:avLst>
              <a:gd name="adj1" fmla="val 50000"/>
              <a:gd name="adj2" fmla="val 236813"/>
            </a:avLst>
          </a:prstGeom>
          <a:solidFill>
            <a:srgbClr val="9156D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1" name="AutoShape 29"/>
          <p:cNvSpPr>
            <a:spLocks noChangeArrowheads="1"/>
          </p:cNvSpPr>
          <p:nvPr/>
        </p:nvSpPr>
        <p:spPr bwMode="auto">
          <a:xfrm rot="1217352">
            <a:off x="3359151" y="1116542"/>
            <a:ext cx="288925" cy="2280708"/>
          </a:xfrm>
          <a:prstGeom prst="downArrow">
            <a:avLst>
              <a:gd name="adj1" fmla="val 50000"/>
              <a:gd name="adj2" fmla="val 236813"/>
            </a:avLst>
          </a:prstGeom>
          <a:solidFill>
            <a:srgbClr val="9156D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2988" y="709084"/>
            <a:ext cx="7345362" cy="468313"/>
          </a:xfrm>
          <a:solidFill>
            <a:srgbClr val="800080">
              <a:alpha val="79999"/>
            </a:srgbClr>
          </a:solidFill>
          <a:ln w="34925">
            <a:solidFill>
              <a:srgbClr val="FFFFFF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r>
              <a:rPr lang="ru-RU" sz="2800" b="1" smtClean="0">
                <a:solidFill>
                  <a:srgbClr val="FFFFFF"/>
                </a:solidFill>
              </a:rPr>
              <a:t>Регуляторы роста и развития растений</a:t>
            </a:r>
          </a:p>
        </p:txBody>
      </p:sp>
      <p:sp>
        <p:nvSpPr>
          <p:cNvPr id="12293" name="Rectangle 12"/>
          <p:cNvSpPr>
            <a:spLocks noChangeArrowheads="1"/>
          </p:cNvSpPr>
          <p:nvPr/>
        </p:nvSpPr>
        <p:spPr bwMode="auto">
          <a:xfrm>
            <a:off x="1908175" y="3517636"/>
            <a:ext cx="2016125" cy="300302"/>
          </a:xfrm>
          <a:prstGeom prst="rect">
            <a:avLst/>
          </a:prstGeom>
          <a:solidFill>
            <a:srgbClr val="800080">
              <a:alpha val="50195"/>
            </a:srgbClr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solidFill>
                  <a:srgbClr val="F8F8F8"/>
                </a:solidFill>
              </a:rPr>
              <a:t>Дефлоранты</a:t>
            </a:r>
          </a:p>
        </p:txBody>
      </p:sp>
      <p:sp>
        <p:nvSpPr>
          <p:cNvPr id="12294" name="Rectangle 21"/>
          <p:cNvSpPr>
            <a:spLocks noChangeArrowheads="1"/>
          </p:cNvSpPr>
          <p:nvPr/>
        </p:nvSpPr>
        <p:spPr bwMode="auto">
          <a:xfrm>
            <a:off x="755651" y="2377282"/>
            <a:ext cx="2016125" cy="300302"/>
          </a:xfrm>
          <a:prstGeom prst="rect">
            <a:avLst/>
          </a:prstGeom>
          <a:solidFill>
            <a:srgbClr val="800080">
              <a:alpha val="50195"/>
            </a:srgbClr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1700">
                <a:solidFill>
                  <a:srgbClr val="F8F8F8"/>
                </a:solidFill>
              </a:rPr>
              <a:t>Десиканты </a:t>
            </a:r>
            <a:endParaRPr lang="ru-RU" sz="1700"/>
          </a:p>
        </p:txBody>
      </p:sp>
      <p:sp>
        <p:nvSpPr>
          <p:cNvPr id="12295" name="Rectangle 22"/>
          <p:cNvSpPr>
            <a:spLocks noChangeArrowheads="1"/>
          </p:cNvSpPr>
          <p:nvPr/>
        </p:nvSpPr>
        <p:spPr bwMode="auto">
          <a:xfrm>
            <a:off x="6372226" y="2377282"/>
            <a:ext cx="2016125" cy="300302"/>
          </a:xfrm>
          <a:prstGeom prst="rect">
            <a:avLst/>
          </a:prstGeom>
          <a:solidFill>
            <a:srgbClr val="800080">
              <a:alpha val="50195"/>
            </a:srgbClr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solidFill>
                  <a:srgbClr val="F8F8F8"/>
                </a:solidFill>
              </a:rPr>
              <a:t>Дефолианты</a:t>
            </a:r>
            <a:endParaRPr lang="ru-RU"/>
          </a:p>
        </p:txBody>
      </p:sp>
      <p:sp>
        <p:nvSpPr>
          <p:cNvPr id="12296" name="Rectangle 23"/>
          <p:cNvSpPr>
            <a:spLocks noChangeArrowheads="1"/>
          </p:cNvSpPr>
          <p:nvPr/>
        </p:nvSpPr>
        <p:spPr bwMode="auto">
          <a:xfrm>
            <a:off x="5435601" y="3456782"/>
            <a:ext cx="2016125" cy="300302"/>
          </a:xfrm>
          <a:prstGeom prst="rect">
            <a:avLst/>
          </a:prstGeom>
          <a:solidFill>
            <a:srgbClr val="800080">
              <a:alpha val="50195"/>
            </a:srgbClr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>
                <a:solidFill>
                  <a:srgbClr val="F8F8F8"/>
                </a:solidFill>
              </a:rPr>
              <a:t>Гаметоциды</a:t>
            </a:r>
            <a:endParaRPr lang="ru-RU"/>
          </a:p>
        </p:txBody>
      </p:sp>
      <p:sp>
        <p:nvSpPr>
          <p:cNvPr id="12297" name="Rectangle 25"/>
          <p:cNvSpPr>
            <a:spLocks noChangeArrowheads="1"/>
          </p:cNvSpPr>
          <p:nvPr/>
        </p:nvSpPr>
        <p:spPr bwMode="auto">
          <a:xfrm>
            <a:off x="3132139" y="2136511"/>
            <a:ext cx="2879725" cy="300302"/>
          </a:xfrm>
          <a:prstGeom prst="rect">
            <a:avLst/>
          </a:prstGeom>
          <a:solidFill>
            <a:srgbClr val="800080">
              <a:alpha val="50195"/>
            </a:srgbClr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1600">
                <a:solidFill>
                  <a:srgbClr val="F8F8F8"/>
                </a:solidFill>
              </a:rPr>
              <a:t>Регуляторы роста растений</a:t>
            </a:r>
            <a:endParaRPr lang="ru-RU" sz="1600"/>
          </a:p>
        </p:txBody>
      </p:sp>
      <p:sp>
        <p:nvSpPr>
          <p:cNvPr id="12298" name="AutoShape 27"/>
          <p:cNvSpPr>
            <a:spLocks noChangeArrowheads="1"/>
          </p:cNvSpPr>
          <p:nvPr/>
        </p:nvSpPr>
        <p:spPr bwMode="auto">
          <a:xfrm rot="1217352">
            <a:off x="1908176" y="1236928"/>
            <a:ext cx="288925" cy="960438"/>
          </a:xfrm>
          <a:prstGeom prst="downArrow">
            <a:avLst>
              <a:gd name="adj1" fmla="val 50000"/>
              <a:gd name="adj2" fmla="val 99725"/>
            </a:avLst>
          </a:prstGeom>
          <a:solidFill>
            <a:srgbClr val="9156D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9" name="AutoShape 30"/>
          <p:cNvSpPr>
            <a:spLocks noChangeArrowheads="1"/>
          </p:cNvSpPr>
          <p:nvPr/>
        </p:nvSpPr>
        <p:spPr bwMode="auto">
          <a:xfrm>
            <a:off x="4445000" y="1418167"/>
            <a:ext cx="198438" cy="478896"/>
          </a:xfrm>
          <a:prstGeom prst="downArrow">
            <a:avLst>
              <a:gd name="adj1" fmla="val 50000"/>
              <a:gd name="adj2" fmla="val 72400"/>
            </a:avLst>
          </a:prstGeom>
          <a:solidFill>
            <a:srgbClr val="9156D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00" name="AutoShape 31"/>
          <p:cNvSpPr>
            <a:spLocks noChangeArrowheads="1"/>
          </p:cNvSpPr>
          <p:nvPr/>
        </p:nvSpPr>
        <p:spPr bwMode="auto">
          <a:xfrm rot="-1261811">
            <a:off x="6877051" y="1236928"/>
            <a:ext cx="288925" cy="960438"/>
          </a:xfrm>
          <a:prstGeom prst="downArrow">
            <a:avLst>
              <a:gd name="adj1" fmla="val 50000"/>
              <a:gd name="adj2" fmla="val 99725"/>
            </a:avLst>
          </a:prstGeom>
          <a:solidFill>
            <a:srgbClr val="9156D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4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b="1" dirty="0"/>
              <a:t>Пестициды, их использование и назначение.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b="1" dirty="0"/>
              <a:t>Классификация пестицидов по химическому составу.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b="1" dirty="0"/>
              <a:t>Классификация пестицидов по объектам применения.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b="1" dirty="0"/>
              <a:t>Пестициды - биологически активные вещества.</a:t>
            </a:r>
            <a:r>
              <a:rPr lang="ru-RU" dirty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/>
              <a:t>Классификация пестицидов по способу проникновения и по характеру действия</a:t>
            </a:r>
            <a:r>
              <a:rPr lang="ru-RU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Классификация по механизму </a:t>
            </a:r>
            <a:r>
              <a:rPr lang="ru-RU" b="1" dirty="0" smtClean="0"/>
              <a:t>действия.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5613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57200"/>
            <a:ext cx="8928992" cy="552061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Химические вещества, используе­мые для уничтожения различных видов вредных организмов или для предупреж­дения их развития, называют </a:t>
            </a:r>
            <a:r>
              <a:rPr lang="ru-RU" b="1" u="sng" dirty="0">
                <a:solidFill>
                  <a:srgbClr val="FF0000"/>
                </a:solidFill>
              </a:rPr>
              <a:t>пестицида­ми.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endParaRPr lang="ru-RU" sz="2100" dirty="0" smtClean="0"/>
          </a:p>
          <a:p>
            <a:pPr marL="0" indent="0">
              <a:buNone/>
            </a:pPr>
            <a:r>
              <a:rPr lang="ru-RU" dirty="0" smtClean="0"/>
              <a:t>По </a:t>
            </a:r>
            <a:r>
              <a:rPr lang="ru-RU" dirty="0"/>
              <a:t>латыни </a:t>
            </a:r>
            <a:r>
              <a:rPr lang="ru-RU" dirty="0" smtClean="0"/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pest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ru-RU" dirty="0"/>
              <a:t>- вредный орга­низм,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cido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r>
              <a:rPr lang="ru-RU" dirty="0" smtClean="0"/>
              <a:t> </a:t>
            </a:r>
            <a:r>
              <a:rPr lang="ru-RU" dirty="0"/>
              <a:t>- убиваю, отсюда объедини­тельное смысловое понятие -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пестициды</a:t>
            </a:r>
            <a:r>
              <a:rPr lang="ru-RU" dirty="0"/>
              <a:t>, которое прочно вошло в практическую терминологию </a:t>
            </a:r>
            <a:r>
              <a:rPr lang="ru-RU" dirty="0" smtClean="0"/>
              <a:t>вместо устаревшего терми­на </a:t>
            </a:r>
            <a:r>
              <a:rPr lang="ru-RU" i="1" dirty="0" smtClean="0"/>
              <a:t>ядохимикаты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sz="2100" i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i="1" dirty="0" smtClean="0">
                <a:solidFill>
                  <a:srgbClr val="C00000"/>
                </a:solidFill>
              </a:rPr>
              <a:t>В </a:t>
            </a:r>
            <a:r>
              <a:rPr lang="ru-RU" i="1" dirty="0">
                <a:solidFill>
                  <a:srgbClr val="C00000"/>
                </a:solidFill>
              </a:rPr>
              <a:t>законе «О безопасном обращении с пестицидами и </a:t>
            </a:r>
            <a:r>
              <a:rPr lang="ru-RU" i="1" dirty="0" err="1">
                <a:solidFill>
                  <a:srgbClr val="C00000"/>
                </a:solidFill>
              </a:rPr>
              <a:t>агрохимикатами</a:t>
            </a:r>
            <a:r>
              <a:rPr lang="ru-RU" i="1" dirty="0">
                <a:solidFill>
                  <a:srgbClr val="C00000"/>
                </a:solidFill>
              </a:rPr>
              <a:t>» (№ 109-ФЗ от 19.07.97) определено, что пестициды — это химические или биологические препараты, используемые для борьбы с вредителями и болезнями растений, сорными растениями, вредителями хранящейся сельскохозяйственной продукции, бытовыми вредителями и внешними паразитами животных, а также для регулирования роста растений, предуборочного удаления листьев (дефолианты), предуборочного подсушивания растений (десиканты).</a:t>
            </a:r>
            <a:endParaRPr lang="ru-RU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6561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6512" y="-20298"/>
            <a:ext cx="5184576" cy="5735298"/>
          </a:xfrm>
        </p:spPr>
        <p:txBody>
          <a:bodyPr>
            <a:normAutofit fontScale="85000" lnSpcReduction="20000"/>
          </a:bodyPr>
          <a:lstStyle/>
          <a:p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Пестициды </a:t>
            </a:r>
            <a:r>
              <a:rPr lang="ru-RU" dirty="0"/>
              <a:t>- это химические пре­параты, используемое для борьбы с вре­дителями и болезнями растений, сорня­ками, вредителями и микроорганизмами, вызывающими порчу </a:t>
            </a:r>
            <a:r>
              <a:rPr lang="ru-RU" dirty="0" smtClean="0"/>
              <a:t>сельскохозяйственной продукции</a:t>
            </a:r>
            <a:r>
              <a:rPr lang="ru-RU" dirty="0"/>
              <a:t>, материалов и изделий, а также для борьбы с паразитами и переносчиками опасных за­болеваний человека и животных. К пести­цидам относятся также регуляторы роста и развития насекомых, т.е. биологически активные вещества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99" r="18303"/>
          <a:stretch/>
        </p:blipFill>
        <p:spPr bwMode="auto">
          <a:xfrm>
            <a:off x="5292080" y="577247"/>
            <a:ext cx="3483471" cy="3900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628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846"/>
            <a:ext cx="9144000" cy="34838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3. Понятие о пестицидах. Типы классификаций</a:t>
            </a:r>
            <a:endParaRPr lang="ru-RU" b="1" dirty="0" smtClean="0">
              <a:solidFill>
                <a:srgbClr val="C0000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3001516"/>
            <a:ext cx="8856984" cy="259228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Фосфорорганические </a:t>
            </a:r>
            <a:r>
              <a:rPr lang="ru-RU" b="1" dirty="0">
                <a:solidFill>
                  <a:srgbClr val="C00000"/>
                </a:solidFill>
              </a:rPr>
              <a:t>соединения (</a:t>
            </a:r>
            <a:r>
              <a:rPr lang="ru-RU" dirty="0"/>
              <a:t>хлорофос, </a:t>
            </a:r>
            <a:r>
              <a:rPr lang="ru-RU" dirty="0" err="1" smtClean="0"/>
              <a:t>хлорперифос</a:t>
            </a:r>
            <a:r>
              <a:rPr lang="ru-RU" dirty="0" smtClean="0"/>
              <a:t>, </a:t>
            </a:r>
            <a:r>
              <a:rPr lang="ru-RU" dirty="0" err="1" smtClean="0"/>
              <a:t>малатион</a:t>
            </a:r>
            <a:r>
              <a:rPr lang="ru-RU" dirty="0" smtClean="0"/>
              <a:t> (</a:t>
            </a:r>
            <a:r>
              <a:rPr lang="ru-RU" dirty="0" err="1" smtClean="0"/>
              <a:t>карбофос</a:t>
            </a:r>
            <a:r>
              <a:rPr lang="ru-RU" dirty="0" smtClean="0"/>
              <a:t>), </a:t>
            </a:r>
            <a:r>
              <a:rPr lang="ru-RU" dirty="0" err="1" smtClean="0"/>
              <a:t>фентион</a:t>
            </a:r>
            <a:r>
              <a:rPr lang="ru-RU" dirty="0" smtClean="0"/>
              <a:t>  </a:t>
            </a:r>
            <a:r>
              <a:rPr lang="ru-RU" dirty="0"/>
              <a:t>и др.);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Синтетические </a:t>
            </a:r>
            <a:r>
              <a:rPr lang="ru-RU" b="1" dirty="0" err="1" smtClean="0">
                <a:solidFill>
                  <a:srgbClr val="C00000"/>
                </a:solidFill>
              </a:rPr>
              <a:t>пиретроиды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(препараты </a:t>
            </a:r>
            <a:r>
              <a:rPr lang="ru-RU" dirty="0" err="1" smtClean="0"/>
              <a:t>перметрина</a:t>
            </a:r>
            <a:r>
              <a:rPr lang="ru-RU" dirty="0" smtClean="0"/>
              <a:t> - </a:t>
            </a:r>
            <a:r>
              <a:rPr lang="ru-RU" dirty="0" err="1" smtClean="0"/>
              <a:t>авицин</a:t>
            </a:r>
            <a:r>
              <a:rPr lang="ru-RU" dirty="0" smtClean="0"/>
              <a:t>; препараты </a:t>
            </a:r>
            <a:r>
              <a:rPr lang="ru-RU" dirty="0" err="1" smtClean="0"/>
              <a:t>дельтаметрина</a:t>
            </a:r>
            <a:r>
              <a:rPr lang="ru-RU" dirty="0" smtClean="0"/>
              <a:t> – </a:t>
            </a:r>
            <a:r>
              <a:rPr lang="ru-RU" dirty="0" err="1" smtClean="0"/>
              <a:t>децис</a:t>
            </a:r>
            <a:r>
              <a:rPr lang="ru-RU" dirty="0" smtClean="0"/>
              <a:t> эксперт; препараты </a:t>
            </a:r>
            <a:r>
              <a:rPr lang="ru-RU" dirty="0" err="1" smtClean="0"/>
              <a:t>циперметрина</a:t>
            </a:r>
            <a:r>
              <a:rPr lang="ru-RU" dirty="0" smtClean="0"/>
              <a:t> - </a:t>
            </a:r>
            <a:r>
              <a:rPr lang="ru-RU" dirty="0" err="1" smtClean="0"/>
              <a:t>цимбуш</a:t>
            </a:r>
            <a:r>
              <a:rPr lang="ru-RU" dirty="0" smtClean="0"/>
              <a:t>, </a:t>
            </a:r>
            <a:r>
              <a:rPr lang="ru-RU" dirty="0" err="1" smtClean="0"/>
              <a:t>рипкорд</a:t>
            </a:r>
            <a:r>
              <a:rPr lang="ru-RU" dirty="0" smtClean="0"/>
              <a:t>, шерпа, </a:t>
            </a:r>
            <a:r>
              <a:rPr lang="ru-RU" dirty="0" err="1" smtClean="0"/>
              <a:t>нурелл</a:t>
            </a:r>
            <a:r>
              <a:rPr lang="ru-RU" dirty="0" smtClean="0"/>
              <a:t> и </a:t>
            </a:r>
            <a:r>
              <a:rPr lang="ru-RU" dirty="0" err="1" smtClean="0"/>
              <a:t>др</a:t>
            </a:r>
            <a:r>
              <a:rPr lang="ru-RU" dirty="0" smtClean="0"/>
              <a:t>; препараты </a:t>
            </a:r>
            <a:r>
              <a:rPr lang="ru-RU" dirty="0" err="1" smtClean="0"/>
              <a:t>фенвалерата</a:t>
            </a:r>
            <a:r>
              <a:rPr lang="ru-RU" dirty="0" smtClean="0"/>
              <a:t> - </a:t>
            </a:r>
            <a:r>
              <a:rPr lang="ru-RU" dirty="0" err="1" smtClean="0"/>
              <a:t>сумицидин</a:t>
            </a:r>
            <a:r>
              <a:rPr lang="ru-RU" dirty="0" smtClean="0"/>
              <a:t>, </a:t>
            </a:r>
            <a:r>
              <a:rPr lang="ru-RU" dirty="0" err="1" smtClean="0"/>
              <a:t>медин</a:t>
            </a:r>
            <a:r>
              <a:rPr lang="ru-RU" dirty="0" smtClean="0"/>
              <a:t> и </a:t>
            </a:r>
            <a:r>
              <a:rPr lang="ru-RU" dirty="0" err="1" smtClean="0"/>
              <a:t>др</a:t>
            </a:r>
            <a:r>
              <a:rPr lang="ru-RU" dirty="0" smtClean="0"/>
              <a:t>; препараты альфа-</a:t>
            </a:r>
            <a:r>
              <a:rPr lang="ru-RU" dirty="0" err="1" smtClean="0"/>
              <a:t>циперметрина</a:t>
            </a:r>
            <a:r>
              <a:rPr lang="ru-RU" dirty="0" smtClean="0"/>
              <a:t> – альфа-</a:t>
            </a:r>
            <a:r>
              <a:rPr lang="ru-RU" dirty="0" err="1" smtClean="0"/>
              <a:t>ципи</a:t>
            </a:r>
            <a:r>
              <a:rPr lang="ru-RU" dirty="0" smtClean="0"/>
              <a:t>, </a:t>
            </a:r>
            <a:r>
              <a:rPr lang="ru-RU" dirty="0" err="1" smtClean="0"/>
              <a:t>айвенго</a:t>
            </a:r>
            <a:r>
              <a:rPr lang="ru-RU" dirty="0" smtClean="0"/>
              <a:t>, цунами; препараты </a:t>
            </a:r>
            <a:r>
              <a:rPr lang="ru-RU" dirty="0" err="1" smtClean="0"/>
              <a:t>циперметрина</a:t>
            </a:r>
            <a:r>
              <a:rPr lang="ru-RU" dirty="0" smtClean="0"/>
              <a:t> – </a:t>
            </a:r>
            <a:r>
              <a:rPr lang="ru-RU" dirty="0" err="1" smtClean="0"/>
              <a:t>циракс</a:t>
            </a:r>
            <a:r>
              <a:rPr lang="ru-RU" dirty="0" smtClean="0"/>
              <a:t>, </a:t>
            </a:r>
            <a:r>
              <a:rPr lang="ru-RU" dirty="0" err="1" smtClean="0"/>
              <a:t>арриво</a:t>
            </a:r>
            <a:r>
              <a:rPr lang="ru-RU" dirty="0" smtClean="0"/>
              <a:t>, </a:t>
            </a:r>
            <a:r>
              <a:rPr lang="ru-RU" dirty="0" err="1"/>
              <a:t>ц</a:t>
            </a:r>
            <a:r>
              <a:rPr lang="ru-RU" dirty="0" err="1" smtClean="0"/>
              <a:t>ипи</a:t>
            </a:r>
            <a:r>
              <a:rPr lang="ru-RU" dirty="0" smtClean="0"/>
              <a:t>; препараты </a:t>
            </a:r>
            <a:r>
              <a:rPr lang="ru-RU" dirty="0" err="1" smtClean="0"/>
              <a:t>эсфенвалерат</a:t>
            </a:r>
            <a:r>
              <a:rPr lang="ru-RU" dirty="0" smtClean="0"/>
              <a:t>- </a:t>
            </a:r>
            <a:r>
              <a:rPr lang="ru-RU" dirty="0" err="1" smtClean="0"/>
              <a:t>суми</a:t>
            </a:r>
            <a:r>
              <a:rPr lang="ru-RU" dirty="0" smtClean="0"/>
              <a:t>-альфа, </a:t>
            </a:r>
            <a:r>
              <a:rPr lang="ru-RU" dirty="0" err="1" smtClean="0"/>
              <a:t>сэмпай</a:t>
            </a:r>
            <a:r>
              <a:rPr lang="ru-RU" dirty="0" smtClean="0"/>
              <a:t> и др.);</a:t>
            </a:r>
          </a:p>
          <a:p>
            <a:pPr marL="0" indent="0">
              <a:buNone/>
            </a:pPr>
            <a:r>
              <a:rPr lang="ru-RU" dirty="0" err="1" smtClean="0"/>
              <a:t>Неоникотиноиды</a:t>
            </a:r>
            <a:r>
              <a:rPr lang="ru-RU" dirty="0" smtClean="0"/>
              <a:t> (</a:t>
            </a:r>
            <a:r>
              <a:rPr lang="ru-RU" dirty="0" err="1" smtClean="0"/>
              <a:t>ацетамиприд</a:t>
            </a:r>
            <a:r>
              <a:rPr lang="ru-RU" dirty="0" smtClean="0"/>
              <a:t> – </a:t>
            </a:r>
            <a:r>
              <a:rPr lang="ru-RU" dirty="0" err="1" smtClean="0"/>
              <a:t>декстер</a:t>
            </a:r>
            <a:r>
              <a:rPr lang="ru-RU" dirty="0" smtClean="0"/>
              <a:t>, </a:t>
            </a:r>
            <a:r>
              <a:rPr lang="ru-RU" dirty="0" err="1" smtClean="0"/>
              <a:t>моспилан</a:t>
            </a:r>
            <a:r>
              <a:rPr lang="ru-RU" dirty="0" smtClean="0"/>
              <a:t>; </a:t>
            </a:r>
            <a:r>
              <a:rPr lang="ru-RU" dirty="0" err="1" smtClean="0"/>
              <a:t>имидаклоприд</a:t>
            </a:r>
            <a:r>
              <a:rPr lang="ru-RU" dirty="0" smtClean="0"/>
              <a:t> – </a:t>
            </a:r>
            <a:r>
              <a:rPr lang="ru-RU" dirty="0" err="1" smtClean="0"/>
              <a:t>имидор</a:t>
            </a:r>
            <a:r>
              <a:rPr lang="ru-RU" dirty="0" smtClean="0"/>
              <a:t>, </a:t>
            </a:r>
            <a:r>
              <a:rPr lang="ru-RU" dirty="0" err="1" smtClean="0"/>
              <a:t>имидашанс</a:t>
            </a:r>
            <a:r>
              <a:rPr lang="ru-RU" dirty="0" smtClean="0"/>
              <a:t>, командор; </a:t>
            </a:r>
            <a:r>
              <a:rPr lang="ru-RU" dirty="0" err="1" smtClean="0"/>
              <a:t>тиаметоксам</a:t>
            </a:r>
            <a:r>
              <a:rPr lang="ru-RU" dirty="0" smtClean="0"/>
              <a:t>  - </a:t>
            </a:r>
            <a:r>
              <a:rPr lang="ru-RU" dirty="0" err="1" smtClean="0"/>
              <a:t>актара</a:t>
            </a:r>
            <a:r>
              <a:rPr lang="ru-RU" dirty="0" smtClean="0"/>
              <a:t>, кайзер, </a:t>
            </a:r>
            <a:r>
              <a:rPr lang="ru-RU" dirty="0" err="1" smtClean="0"/>
              <a:t>круйзер</a:t>
            </a:r>
            <a:r>
              <a:rPr lang="ru-RU" dirty="0" smtClean="0"/>
              <a:t>);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Производные </a:t>
            </a:r>
            <a:r>
              <a:rPr lang="ru-RU" dirty="0" err="1">
                <a:solidFill>
                  <a:srgbClr val="C00000"/>
                </a:solidFill>
              </a:rPr>
              <a:t>карбаминовой</a:t>
            </a:r>
            <a:r>
              <a:rPr lang="ru-RU" dirty="0">
                <a:solidFill>
                  <a:srgbClr val="C00000"/>
                </a:solidFill>
              </a:rPr>
              <a:t>, тио- и </a:t>
            </a:r>
            <a:r>
              <a:rPr lang="ru-RU" dirty="0" err="1">
                <a:solidFill>
                  <a:srgbClr val="C00000"/>
                </a:solidFill>
              </a:rPr>
              <a:t>ди</a:t>
            </a:r>
            <a:r>
              <a:rPr lang="ru-RU" dirty="0">
                <a:solidFill>
                  <a:srgbClr val="C00000"/>
                </a:solidFill>
              </a:rPr>
              <a:t>-тиокарбаминовой кислот </a:t>
            </a:r>
            <a:r>
              <a:rPr lang="ru-RU" dirty="0"/>
              <a:t>(</a:t>
            </a:r>
            <a:r>
              <a:rPr lang="ru-RU" dirty="0" err="1"/>
              <a:t>бетанал</a:t>
            </a:r>
            <a:r>
              <a:rPr lang="ru-RU" dirty="0"/>
              <a:t>, </a:t>
            </a:r>
            <a:r>
              <a:rPr lang="ru-RU" dirty="0" err="1"/>
              <a:t>цинеб</a:t>
            </a:r>
            <a:r>
              <a:rPr lang="ru-RU" dirty="0"/>
              <a:t>, </a:t>
            </a:r>
            <a:r>
              <a:rPr lang="ru-RU" dirty="0" err="1" smtClean="0"/>
              <a:t>метирам</a:t>
            </a:r>
            <a:r>
              <a:rPr lang="ru-RU" dirty="0" smtClean="0"/>
              <a:t> (</a:t>
            </a:r>
            <a:r>
              <a:rPr lang="ru-RU" dirty="0" err="1" smtClean="0"/>
              <a:t>поликарбацин</a:t>
            </a:r>
            <a:r>
              <a:rPr lang="ru-RU" dirty="0" smtClean="0"/>
              <a:t>), </a:t>
            </a:r>
            <a:r>
              <a:rPr lang="ru-RU" dirty="0"/>
              <a:t>ТМТД и др</a:t>
            </a:r>
            <a:r>
              <a:rPr lang="ru-RU" dirty="0" smtClean="0"/>
              <a:t>.)</a:t>
            </a:r>
          </a:p>
          <a:p>
            <a:pPr marL="0" indent="0">
              <a:buNone/>
            </a:pPr>
            <a:r>
              <a:rPr lang="ru-RU" b="1" dirty="0" err="1" smtClean="0">
                <a:solidFill>
                  <a:srgbClr val="C00000"/>
                </a:solidFill>
              </a:rPr>
              <a:t>Фталимиды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/>
              <a:t>(</a:t>
            </a:r>
            <a:r>
              <a:rPr lang="ru-RU" dirty="0" err="1" smtClean="0"/>
              <a:t>каптан</a:t>
            </a:r>
            <a:r>
              <a:rPr lang="ru-RU" dirty="0" smtClean="0"/>
              <a:t>);</a:t>
            </a:r>
            <a:endParaRPr lang="ru-RU" dirty="0"/>
          </a:p>
          <a:p>
            <a:pPr marL="0" lv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М</a:t>
            </a:r>
            <a:r>
              <a:rPr lang="ru-RU" b="1" dirty="0" smtClean="0">
                <a:solidFill>
                  <a:srgbClr val="C00000"/>
                </a:solidFill>
              </a:rPr>
              <a:t>инеральные </a:t>
            </a:r>
            <a:r>
              <a:rPr lang="ru-RU" b="1" dirty="0">
                <a:solidFill>
                  <a:srgbClr val="C00000"/>
                </a:solidFill>
              </a:rPr>
              <a:t>масла </a:t>
            </a:r>
            <a:r>
              <a:rPr lang="ru-RU" dirty="0" smtClean="0"/>
              <a:t>(вазелиновое) и др.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395288" y="1333681"/>
            <a:ext cx="3168650" cy="719667"/>
          </a:xfrm>
          <a:prstGeom prst="rect">
            <a:avLst/>
          </a:prstGeom>
          <a:solidFill>
            <a:srgbClr val="990099">
              <a:alpha val="59999"/>
            </a:srgbClr>
          </a:solidFill>
          <a:ln w="381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i="1">
                <a:solidFill>
                  <a:schemeClr val="bg1"/>
                </a:solidFill>
              </a:rPr>
              <a:t>По химическому составу</a:t>
            </a: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4067176" y="614015"/>
            <a:ext cx="4752975" cy="2099469"/>
          </a:xfrm>
          <a:prstGeom prst="rect">
            <a:avLst/>
          </a:prstGeom>
          <a:solidFill>
            <a:srgbClr val="800080">
              <a:alpha val="39999"/>
            </a:srgbClr>
          </a:solidFill>
          <a:ln w="381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dirty="0">
                <a:solidFill>
                  <a:srgbClr val="FFFF00"/>
                </a:solidFill>
              </a:rPr>
              <a:t>Неорганические препараты (препараты </a:t>
            </a:r>
          </a:p>
          <a:p>
            <a:r>
              <a:rPr lang="ru-RU" strike="sngStrike" dirty="0">
                <a:solidFill>
                  <a:srgbClr val="FFFF00"/>
                </a:solidFill>
              </a:rPr>
              <a:t>железа</a:t>
            </a:r>
            <a:r>
              <a:rPr lang="ru-RU" dirty="0">
                <a:solidFill>
                  <a:srgbClr val="FFFF00"/>
                </a:solidFill>
              </a:rPr>
              <a:t>, серы, меди, </a:t>
            </a:r>
            <a:r>
              <a:rPr lang="ru-RU" strike="sngStrike" dirty="0">
                <a:solidFill>
                  <a:srgbClr val="FFFF00"/>
                </a:solidFill>
              </a:rPr>
              <a:t>ртути</a:t>
            </a:r>
            <a:r>
              <a:rPr lang="ru-RU" dirty="0">
                <a:solidFill>
                  <a:srgbClr val="FFFF00"/>
                </a:solidFill>
              </a:rPr>
              <a:t> и др.)</a:t>
            </a:r>
          </a:p>
          <a:p>
            <a:endParaRPr lang="ru-RU" sz="1100" dirty="0">
              <a:solidFill>
                <a:srgbClr val="FFFF00"/>
              </a:solidFill>
            </a:endParaRPr>
          </a:p>
          <a:p>
            <a:r>
              <a:rPr lang="ru-RU" dirty="0">
                <a:solidFill>
                  <a:srgbClr val="FFFF00"/>
                </a:solidFill>
              </a:rPr>
              <a:t>Пестициды растительного, </a:t>
            </a:r>
          </a:p>
          <a:p>
            <a:r>
              <a:rPr lang="ru-RU" dirty="0">
                <a:solidFill>
                  <a:srgbClr val="FFFF00"/>
                </a:solidFill>
              </a:rPr>
              <a:t>бактериального, грибного происхождения</a:t>
            </a:r>
          </a:p>
          <a:p>
            <a:endParaRPr lang="ru-RU" sz="1050" dirty="0">
              <a:solidFill>
                <a:srgbClr val="FFFF00"/>
              </a:solidFill>
            </a:endParaRPr>
          </a:p>
          <a:p>
            <a:r>
              <a:rPr lang="ru-RU" dirty="0">
                <a:solidFill>
                  <a:srgbClr val="FFFF00"/>
                </a:solidFill>
              </a:rPr>
              <a:t>Органические препараты (</a:t>
            </a:r>
            <a:r>
              <a:rPr lang="ru-RU" strike="sngStrike" dirty="0">
                <a:solidFill>
                  <a:srgbClr val="FFFF00"/>
                </a:solidFill>
              </a:rPr>
              <a:t>ХОС</a:t>
            </a:r>
            <a:r>
              <a:rPr lang="ru-RU" dirty="0">
                <a:solidFill>
                  <a:srgbClr val="FFFF00"/>
                </a:solidFill>
              </a:rPr>
              <a:t>, ФОС, </a:t>
            </a:r>
          </a:p>
          <a:p>
            <a:r>
              <a:rPr lang="ru-RU" dirty="0" err="1">
                <a:solidFill>
                  <a:srgbClr val="FFFF00"/>
                </a:solidFill>
              </a:rPr>
              <a:t>пиретроиды</a:t>
            </a:r>
            <a:r>
              <a:rPr lang="ru-RU" dirty="0">
                <a:solidFill>
                  <a:srgbClr val="FFFF00"/>
                </a:solidFill>
              </a:rPr>
              <a:t> и др.) </a:t>
            </a:r>
          </a:p>
        </p:txBody>
      </p:sp>
      <p:sp>
        <p:nvSpPr>
          <p:cNvPr id="10245" name="Line 6"/>
          <p:cNvSpPr>
            <a:spLocks noChangeShapeType="1"/>
          </p:cNvSpPr>
          <p:nvPr/>
        </p:nvSpPr>
        <p:spPr bwMode="auto">
          <a:xfrm flipV="1">
            <a:off x="3563939" y="973848"/>
            <a:ext cx="503237" cy="539750"/>
          </a:xfrm>
          <a:prstGeom prst="line">
            <a:avLst/>
          </a:prstGeom>
          <a:noFill/>
          <a:ln w="9525">
            <a:solidFill>
              <a:srgbClr val="99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6" name="Line 7"/>
          <p:cNvSpPr>
            <a:spLocks noChangeShapeType="1"/>
          </p:cNvSpPr>
          <p:nvPr/>
        </p:nvSpPr>
        <p:spPr bwMode="auto">
          <a:xfrm>
            <a:off x="3563938" y="1633984"/>
            <a:ext cx="431800" cy="0"/>
          </a:xfrm>
          <a:prstGeom prst="line">
            <a:avLst/>
          </a:prstGeom>
          <a:noFill/>
          <a:ln w="9525">
            <a:solidFill>
              <a:srgbClr val="99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7" name="Line 8"/>
          <p:cNvSpPr>
            <a:spLocks noChangeShapeType="1"/>
          </p:cNvSpPr>
          <p:nvPr/>
        </p:nvSpPr>
        <p:spPr bwMode="auto">
          <a:xfrm>
            <a:off x="3563938" y="1754369"/>
            <a:ext cx="431800" cy="599282"/>
          </a:xfrm>
          <a:prstGeom prst="line">
            <a:avLst/>
          </a:prstGeom>
          <a:noFill/>
          <a:ln w="9525">
            <a:solidFill>
              <a:srgbClr val="99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61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974814"/>
              </p:ext>
            </p:extLst>
          </p:nvPr>
        </p:nvGraphicFramePr>
        <p:xfrm>
          <a:off x="107504" y="319687"/>
          <a:ext cx="8928992" cy="53467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699870"/>
                <a:gridCol w="5229122"/>
              </a:tblGrid>
              <a:tr h="1651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Класс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Действующее вещество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1,2,4-триазиноны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Метамитрон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метрибузин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</a:tr>
              <a:tr h="3302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1,3,5-триазины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Атразин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десметрин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прометрин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пропазин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симазин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тербутрин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тербутилазин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2-метиламинопропан-1,3-дитиолы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Бенсултап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Авермектины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Абамектин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аверсектин</a:t>
                      </a:r>
                      <a:r>
                        <a:rPr lang="ru-RU" sz="1100" dirty="0">
                          <a:effectLst/>
                        </a:rPr>
                        <a:t> С, </a:t>
                      </a:r>
                      <a:r>
                        <a:rPr lang="ru-RU" sz="1100" dirty="0" err="1">
                          <a:effectLst/>
                        </a:rPr>
                        <a:t>авертин</a:t>
                      </a:r>
                      <a:r>
                        <a:rPr lang="ru-RU" sz="1100" dirty="0">
                          <a:effectLst/>
                        </a:rPr>
                        <a:t> N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</a:tr>
              <a:tr h="330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effectLst/>
                        </a:rPr>
                        <a:t>Азолы</a:t>
                      </a:r>
                      <a:r>
                        <a:rPr lang="ru-RU" sz="1100" b="1" dirty="0">
                          <a:effectLst/>
                        </a:rPr>
                        <a:t> (ингибиторы </a:t>
                      </a:r>
                      <a:r>
                        <a:rPr lang="ru-RU" sz="1100" b="1" dirty="0" err="1">
                          <a:effectLst/>
                        </a:rPr>
                        <a:t>деметилирования</a:t>
                      </a:r>
                      <a:r>
                        <a:rPr lang="ru-RU" sz="1100" b="1" dirty="0">
                          <a:effectLst/>
                        </a:rPr>
                        <a:t> стеринов, DMI):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</a:tr>
              <a:tr h="6604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1,2,4-триазолы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Бромуконазол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ципроконазол</a:t>
                      </a:r>
                      <a:r>
                        <a:rPr lang="ru-RU" sz="1100" dirty="0">
                          <a:effectLst/>
                        </a:rPr>
                        <a:t>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диниконазол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дифеноконазол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флузиазол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флутриафол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пенконазол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пропиконазол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тебуконазол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триадимефон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триадименол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тритиконазол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ципроконазол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эпоксиконазол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имидазолы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Имазалил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проклораз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Алканамиды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Дифенамид, напропамид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Альдегиды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Акролеин, </a:t>
                      </a:r>
                      <a:r>
                        <a:rPr lang="ru-RU" sz="1100" dirty="0" err="1">
                          <a:effectLst/>
                        </a:rPr>
                        <a:t>метальдегид</a:t>
                      </a:r>
                      <a:r>
                        <a:rPr lang="ru-RU" sz="1100" dirty="0">
                          <a:effectLst/>
                        </a:rPr>
                        <a:t>, формальдегид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Амидины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Амитраз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Амиды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Изоксабен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пропизамид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Аналоги: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Морфолина (производные пиперидина)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Фенпропидин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стробилурина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Азоксистробин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крезоксим</a:t>
                      </a:r>
                      <a:r>
                        <a:rPr lang="ru-RU" sz="1100" dirty="0">
                          <a:effectLst/>
                        </a:rPr>
                        <a:t>-метил, </a:t>
                      </a:r>
                      <a:r>
                        <a:rPr lang="ru-RU" sz="1100" dirty="0" err="1">
                          <a:effectLst/>
                        </a:rPr>
                        <a:t>трифлоксистробин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ювенильного гормона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Пирипроксифен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гидропрен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метопрен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Анилидопиримидины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Ципродинил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Анилиды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Пропанил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дифлюфеникан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Антибиотики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Бластицидин</a:t>
                      </a:r>
                      <a:r>
                        <a:rPr lang="ru-RU" sz="1100" dirty="0">
                          <a:effectLst/>
                        </a:rPr>
                        <a:t>-С, </a:t>
                      </a:r>
                      <a:r>
                        <a:rPr lang="ru-RU" sz="1100" dirty="0" err="1">
                          <a:effectLst/>
                        </a:rPr>
                        <a:t>полиоксины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Антибиотики из группы аминоглюкозидов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Касугамицин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Арилаланины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Флампроп</a:t>
                      </a:r>
                      <a:r>
                        <a:rPr lang="ru-RU" sz="1100" dirty="0">
                          <a:effectLst/>
                        </a:rPr>
                        <a:t>-М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Арилалканкарбоновые кислоты и их производные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Карфентразон</a:t>
                      </a:r>
                      <a:r>
                        <a:rPr lang="ru-RU" sz="1100" dirty="0">
                          <a:effectLst/>
                        </a:rPr>
                        <a:t>-этил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</a:tr>
              <a:tr h="3302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Арилоксиалканкарбоновые кислоты и их производные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2,4-Д, 2,4-ДБ, </a:t>
                      </a:r>
                      <a:r>
                        <a:rPr lang="ru-RU" sz="1100" dirty="0" err="1">
                          <a:effectLst/>
                        </a:rPr>
                        <a:t>дихлорпроп</a:t>
                      </a:r>
                      <a:r>
                        <a:rPr lang="ru-RU" sz="1100" dirty="0">
                          <a:effectLst/>
                        </a:rPr>
                        <a:t> (</a:t>
                      </a:r>
                      <a:r>
                        <a:rPr lang="ru-RU" sz="1100" dirty="0" err="1">
                          <a:effectLst/>
                        </a:rPr>
                        <a:t>диклопроп</a:t>
                      </a:r>
                      <a:r>
                        <a:rPr lang="ru-RU" sz="1100" dirty="0">
                          <a:effectLst/>
                        </a:rPr>
                        <a:t>, 2,4-ДП), </a:t>
                      </a:r>
                      <a:r>
                        <a:rPr lang="ru-RU" sz="1100" dirty="0" err="1">
                          <a:effectLst/>
                        </a:rPr>
                        <a:t>флуроксипир</a:t>
                      </a:r>
                      <a:r>
                        <a:rPr lang="ru-RU" sz="1100" dirty="0">
                          <a:effectLst/>
                        </a:rPr>
                        <a:t>, МЦПА (2М-4Х), МЦПБ (2М-4ХМ), </a:t>
                      </a:r>
                      <a:r>
                        <a:rPr lang="ru-RU" sz="1100" dirty="0" err="1">
                          <a:effectLst/>
                        </a:rPr>
                        <a:t>мекопроп</a:t>
                      </a:r>
                      <a:r>
                        <a:rPr lang="ru-RU" sz="1100" dirty="0">
                          <a:effectLst/>
                        </a:rPr>
                        <a:t> (2М4ХП), </a:t>
                      </a:r>
                      <a:r>
                        <a:rPr lang="ru-RU" sz="1100" dirty="0" err="1">
                          <a:effectLst/>
                        </a:rPr>
                        <a:t>триклопир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</a:tr>
              <a:tr h="4953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Арилоксифеноксипропионовые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кислоты и их производные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Клодинафоп-пропаргил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цигалофоп-бугил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дихлофоп</a:t>
                      </a:r>
                      <a:r>
                        <a:rPr lang="ru-RU" sz="1100" dirty="0">
                          <a:effectLst/>
                        </a:rPr>
                        <a:t>-метил, </a:t>
                      </a:r>
                      <a:r>
                        <a:rPr lang="ru-RU" sz="1100" dirty="0" err="1">
                          <a:effectLst/>
                        </a:rPr>
                        <a:t>феноксапроп</a:t>
                      </a:r>
                      <a:r>
                        <a:rPr lang="ru-RU" sz="1100" dirty="0">
                          <a:effectLst/>
                        </a:rPr>
                        <a:t>-П-бутил, </a:t>
                      </a:r>
                      <a:r>
                        <a:rPr lang="ru-RU" sz="1100" dirty="0" err="1">
                          <a:effectLst/>
                        </a:rPr>
                        <a:t>флуазифоп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галоксифоп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пропаквизафоп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квизалофоп</a:t>
                      </a:r>
                      <a:r>
                        <a:rPr lang="ru-RU" sz="1100" dirty="0">
                          <a:effectLst/>
                        </a:rPr>
                        <a:t> (</a:t>
                      </a:r>
                      <a:r>
                        <a:rPr lang="ru-RU" sz="1100" dirty="0" err="1">
                          <a:effectLst/>
                        </a:rPr>
                        <a:t>хизалофоп</a:t>
                      </a:r>
                      <a:r>
                        <a:rPr lang="ru-RU" sz="1100" dirty="0">
                          <a:effectLst/>
                        </a:rPr>
                        <a:t>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5038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644218"/>
              </p:ext>
            </p:extLst>
          </p:nvPr>
        </p:nvGraphicFramePr>
        <p:xfrm>
          <a:off x="217342" y="206740"/>
          <a:ext cx="8819154" cy="538502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706586"/>
                <a:gridCol w="5112568"/>
              </a:tblGrid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Ароматические углеводороды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Бифенил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Ауксины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Индол-3-илуксусная кислота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Ацетамиды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Диметенамид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Бензилаты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Бромпропилат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</a:tr>
              <a:tr h="3302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Бензимидазолы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Беномил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карбендазим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фуберидазол</a:t>
                      </a:r>
                      <a:r>
                        <a:rPr lang="ru-RU" sz="1100" dirty="0">
                          <a:effectLst/>
                        </a:rPr>
                        <a:t>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тиабендазол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Бензоксазины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Беноксакор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Бензонитрилы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Дихлорбенил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Бензофуранилалкансульфонаты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Этофумезат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Бис-карбаматы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Десмедифам, фенмедифам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</a:tr>
              <a:tr h="2092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Вещества-предшественники бензимидазола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Тиофанат</a:t>
                      </a:r>
                      <a:r>
                        <a:rPr lang="ru-RU" sz="1100" dirty="0">
                          <a:effectLst/>
                        </a:rPr>
                        <a:t>-метил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</a:tr>
              <a:tr h="1933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Вещества, образующие метил изотиоцианат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Дазомет</a:t>
                      </a:r>
                      <a:r>
                        <a:rPr lang="ru-RU" sz="1100" dirty="0">
                          <a:effectLst/>
                        </a:rPr>
                        <a:t>, метам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Галогензамещенные карбоновые кислоты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Далапон</a:t>
                      </a:r>
                      <a:r>
                        <a:rPr lang="ru-RU" sz="1100" dirty="0">
                          <a:effectLst/>
                        </a:rPr>
                        <a:t>, ТХА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Гидроксибензонитрилы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Бромоксинил, иоксинил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Гуанидины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Додин, гуазатин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Диацилгидразины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Галофенозид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тебуфенозид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Дикарбоксимиды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Ипродион, процимидон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Динитроанилины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Этафлуралин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пендиметалин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трифлуралин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Динитрофенолы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ДНОК, </a:t>
                      </a:r>
                      <a:r>
                        <a:rPr lang="ru-RU" sz="1100" dirty="0" err="1">
                          <a:effectLst/>
                        </a:rPr>
                        <a:t>диносеб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динокап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</a:tr>
              <a:tr h="3302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Дифениловые эфиры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Ацифлуорфен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бифенокс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оксифлуорфен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фторгликофен</a:t>
                      </a:r>
                      <a:r>
                        <a:rPr lang="ru-RU" sz="1100" dirty="0">
                          <a:effectLst/>
                        </a:rPr>
                        <a:t> (</a:t>
                      </a:r>
                      <a:r>
                        <a:rPr lang="ru-RU" sz="1100" dirty="0" err="1">
                          <a:effectLst/>
                        </a:rPr>
                        <a:t>флуорогликофен</a:t>
                      </a:r>
                      <a:r>
                        <a:rPr lang="ru-RU" sz="1100" dirty="0">
                          <a:effectLst/>
                        </a:rPr>
                        <a:t>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</a:tr>
              <a:tr h="2552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Имидозолиноны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Имазаметабенз</a:t>
                      </a:r>
                      <a:r>
                        <a:rPr lang="ru-RU" sz="1100" dirty="0">
                          <a:effectLst/>
                        </a:rPr>
                        <a:t>-метил, </a:t>
                      </a:r>
                      <a:r>
                        <a:rPr lang="ru-RU" sz="1100" dirty="0" err="1">
                          <a:effectLst/>
                        </a:rPr>
                        <a:t>имазапир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имазетапир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</a:tr>
              <a:tr h="3159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Индандионы-антикоагулянтыкрови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Дифацинон</a:t>
                      </a:r>
                      <a:r>
                        <a:rPr lang="ru-RU" sz="1100" dirty="0">
                          <a:effectLst/>
                        </a:rPr>
                        <a:t> (</a:t>
                      </a:r>
                      <a:r>
                        <a:rPr lang="ru-RU" sz="1100" dirty="0" err="1">
                          <a:effectLst/>
                        </a:rPr>
                        <a:t>дифенацин</a:t>
                      </a:r>
                      <a:r>
                        <a:rPr lang="ru-RU" sz="1100" dirty="0" smtClean="0">
                          <a:effectLst/>
                        </a:rPr>
                        <a:t>), </a:t>
                      </a:r>
                      <a:r>
                        <a:rPr lang="ru-RU" sz="1100" dirty="0" err="1" smtClean="0">
                          <a:effectLst/>
                        </a:rPr>
                        <a:t>этилфенацин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</a:tr>
              <a:tr h="580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Карбаматы (инсектициды и гербициды)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Карбарил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карбофуран</a:t>
                      </a:r>
                      <a:r>
                        <a:rPr lang="ru-RU" sz="1100" dirty="0" smtClean="0">
                          <a:effectLst/>
                        </a:rPr>
                        <a:t>, </a:t>
                      </a:r>
                      <a:r>
                        <a:rPr lang="ru-RU" sz="1100" dirty="0" err="1" smtClean="0">
                          <a:effectLst/>
                        </a:rPr>
                        <a:t>карбосульфан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хлорпрофам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фуратиокарб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пиримикарб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пропамокарб</a:t>
                      </a:r>
                      <a:r>
                        <a:rPr lang="ru-RU" sz="1100" dirty="0">
                          <a:effectLst/>
                        </a:rPr>
                        <a:t> гидрохлорид, </a:t>
                      </a:r>
                      <a:r>
                        <a:rPr lang="ru-RU" sz="1100" dirty="0" err="1">
                          <a:effectLst/>
                        </a:rPr>
                        <a:t>феноксикарб</a:t>
                      </a:r>
                      <a:r>
                        <a:rPr lang="ru-RU" sz="1100" dirty="0">
                          <a:effectLst/>
                        </a:rPr>
                        <a:t> (регулятор развития насекомых)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Карбоксамиды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Гекситиазол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карбоксин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</a:tr>
              <a:tr h="165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Морфактины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Флуренол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</a:tr>
              <a:tr h="3159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Морфолины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Диметоморф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додеморф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фенпропиморф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тридеморф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919" marR="4991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022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344865"/>
              </p:ext>
            </p:extLst>
          </p:nvPr>
        </p:nvGraphicFramePr>
        <p:xfrm>
          <a:off x="251520" y="339281"/>
          <a:ext cx="8640960" cy="465991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528392"/>
                <a:gridCol w="5112568"/>
              </a:tblGrid>
              <a:tr h="3796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Нитрометилен</a:t>
                      </a:r>
                      <a:r>
                        <a:rPr lang="ru-RU" sz="1100" dirty="0">
                          <a:effectLst/>
                        </a:rPr>
                        <a:t> гетероциклические инсектициды (</a:t>
                      </a:r>
                      <a:r>
                        <a:rPr lang="ru-RU" sz="1100" dirty="0" err="1">
                          <a:effectLst/>
                        </a:rPr>
                        <a:t>неоникотиноиды</a:t>
                      </a:r>
                      <a:r>
                        <a:rPr lang="ru-RU" sz="1100" dirty="0">
                          <a:effectLst/>
                        </a:rPr>
                        <a:t>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Имидаклоприд, ацетамиприд, тиаметоксам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</a:tr>
              <a:tr h="1898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Оксимы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карбаматов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Альдикарб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метомил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оксамил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</a:tr>
              <a:tr h="1898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Оксиацетамиды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Мефенацет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</a:tr>
              <a:tr h="1898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Органические соединения мышьяка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Диметилмышьяковистая</a:t>
                      </a:r>
                      <a:r>
                        <a:rPr lang="ru-RU" sz="1100" dirty="0">
                          <a:effectLst/>
                        </a:rPr>
                        <a:t> кислота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</a:tr>
              <a:tr h="1898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Органические соединения олова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Фентин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</a:tr>
              <a:tr h="1898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Пиперазины (DMI)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Трифорин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</a:tr>
              <a:tr h="1898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Пиразолы (акарициды и гербициды)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Фенпироксимат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пиразолинат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</a:tr>
              <a:tr h="6997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Пиретроиды</a:t>
                      </a:r>
                      <a:r>
                        <a:rPr lang="ru-RU" sz="1100" dirty="0">
                          <a:effectLst/>
                        </a:rPr>
                        <a:t> (синтетические)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Бифентрин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биоресметрин</a:t>
                      </a:r>
                      <a:r>
                        <a:rPr lang="ru-RU" sz="1100" dirty="0">
                          <a:effectLst/>
                        </a:rPr>
                        <a:t>, бета-</a:t>
                      </a:r>
                      <a:r>
                        <a:rPr lang="ru-RU" sz="1100" dirty="0" err="1">
                          <a:effectLst/>
                        </a:rPr>
                        <a:t>цифлугрин</a:t>
                      </a:r>
                      <a:r>
                        <a:rPr lang="ru-RU" sz="1100" dirty="0">
                          <a:effectLst/>
                        </a:rPr>
                        <a:t>, лямбда-</a:t>
                      </a:r>
                      <a:r>
                        <a:rPr lang="ru-RU" sz="1100" dirty="0" err="1">
                          <a:effectLst/>
                        </a:rPr>
                        <a:t>цигалотрин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циперметрин</a:t>
                      </a:r>
                      <a:r>
                        <a:rPr lang="ru-RU" sz="1100" dirty="0">
                          <a:effectLst/>
                        </a:rPr>
                        <a:t>, альфа-, бета-, тега- и зета-</a:t>
                      </a:r>
                      <a:r>
                        <a:rPr lang="ru-RU" sz="1100" dirty="0" err="1">
                          <a:effectLst/>
                        </a:rPr>
                        <a:t>циперметрин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дельтаметрин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эсфенвалерат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фенвалерат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фенпропатрин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флуцитринат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тауфлувалинат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ресметрин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перметрин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</a:tr>
              <a:tr h="3302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Пиретроиды, не содержащие сложноэфирных групп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Этофенпрокс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флуфенпрокс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</a:tr>
              <a:tr h="1898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Пиридазиноны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Пиридабен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хлоридазон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</a:tr>
              <a:tr h="1898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Пиридины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Дитиопир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</a:tr>
              <a:tr h="1898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Пиримидины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Диметиримол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этиримол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</a:tr>
              <a:tr h="1898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Пиримидинилкарбинолы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Фенаримол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</a:tr>
              <a:tr h="3302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Полихлорциклодиены (хлорорганические соединения)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Хлордан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эндосульфан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гептахлор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дегидрогептахлор</a:t>
                      </a:r>
                      <a:r>
                        <a:rPr lang="ru-RU" sz="1100" dirty="0">
                          <a:effectLst/>
                        </a:rPr>
                        <a:t> (дилер)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</a:tr>
              <a:tr h="2412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Производные: арилалкенкарбоновых кислот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Цинидон</a:t>
                      </a:r>
                      <a:r>
                        <a:rPr lang="ru-RU" sz="1100" dirty="0">
                          <a:effectLst/>
                        </a:rPr>
                        <a:t>-этил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</a:tr>
              <a:tr h="1787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бензоилмочевины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Дифлубензурон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гексафлумурон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люфенурон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</a:tr>
              <a:tr h="1898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бензойной кислоты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Дикамба</a:t>
                      </a:r>
                      <a:r>
                        <a:rPr lang="ru-RU" sz="1100" dirty="0">
                          <a:effectLst/>
                        </a:rPr>
                        <a:t>, 2,3,6-ТХБК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</a:tr>
              <a:tr h="2224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бипиридилия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Дикват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дибромид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</a:tr>
              <a:tr h="1898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дитианов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Дитианон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2035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665076"/>
              </p:ext>
            </p:extLst>
          </p:nvPr>
        </p:nvGraphicFramePr>
        <p:xfrm>
          <a:off x="216024" y="157200"/>
          <a:ext cx="8748464" cy="516057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851920"/>
                <a:gridCol w="4896544"/>
              </a:tblGrid>
              <a:tr h="2181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Производные дитиокарбаминовой кислоты: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</a:tr>
              <a:tr h="1843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диметилдитиокарбаматы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Тирам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</a:tr>
              <a:tr h="2575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алкиленбис (дитиокарбаматы)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Манкоцеб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пропинеб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цинеб</a:t>
                      </a:r>
                      <a:r>
                        <a:rPr lang="ru-RU" sz="1100" dirty="0" smtClean="0">
                          <a:effectLst/>
                        </a:rPr>
                        <a:t>, </a:t>
                      </a:r>
                      <a:r>
                        <a:rPr lang="ru-RU" sz="1100" dirty="0" err="1" smtClean="0">
                          <a:effectLst/>
                        </a:rPr>
                        <a:t>поликарбацин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</a:tr>
              <a:tr h="3687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Гетероциклические производные дитиокарбаминовой кислоты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Н-(1,1-диоксосульфоланин-3</a:t>
                      </a:r>
                      <a:r>
                        <a:rPr lang="ru-RU" sz="1100" dirty="0" smtClean="0">
                          <a:effectLst/>
                        </a:rPr>
                        <a:t>)- дитиокарбаминовой </a:t>
                      </a:r>
                      <a:r>
                        <a:rPr lang="ru-RU" sz="1100" dirty="0">
                          <a:effectLst/>
                        </a:rPr>
                        <a:t>кислоты (соли)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</a:tr>
              <a:tr h="1843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изоксазола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Гимексазол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изоксафлутол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</a:tr>
              <a:tr h="3687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кумарина —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антикоагулянты крови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Бродифакум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дифенакум</a:t>
                      </a:r>
                      <a:r>
                        <a:rPr lang="ru-RU" sz="1100" dirty="0" smtClean="0">
                          <a:effectLst/>
                        </a:rPr>
                        <a:t>, </a:t>
                      </a:r>
                      <a:r>
                        <a:rPr lang="ru-RU" sz="1100" dirty="0" err="1" smtClean="0">
                          <a:effectLst/>
                        </a:rPr>
                        <a:t>флокумафен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варфарин</a:t>
                      </a:r>
                      <a:r>
                        <a:rPr lang="ru-RU" sz="1100" dirty="0">
                          <a:effectLst/>
                        </a:rPr>
                        <a:t> (</a:t>
                      </a:r>
                      <a:r>
                        <a:rPr lang="ru-RU" sz="1100" dirty="0" err="1">
                          <a:effectLst/>
                        </a:rPr>
                        <a:t>зоокумарин</a:t>
                      </a:r>
                      <a:r>
                        <a:rPr lang="ru-RU" sz="1100" dirty="0">
                          <a:effectLst/>
                        </a:rPr>
                        <a:t>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</a:tr>
              <a:tr h="1843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Производные мочевины: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</a:tr>
              <a:tr h="1843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алкилпроизводные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Цимоксанил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</a:tr>
              <a:tr h="3687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арилпроизводные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Хлорбромурон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диурон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фенурон</a:t>
                      </a:r>
                      <a:r>
                        <a:rPr lang="ru-RU" sz="1100" dirty="0" smtClean="0">
                          <a:effectLst/>
                        </a:rPr>
                        <a:t>, </a:t>
                      </a:r>
                      <a:r>
                        <a:rPr lang="ru-RU" sz="1100" dirty="0" err="1" smtClean="0">
                          <a:effectLst/>
                        </a:rPr>
                        <a:t>изопротурон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линурон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монолинурон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</a:tr>
              <a:tr h="1843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Производные: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</a:tr>
              <a:tr h="1843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оксазолидина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Кломазон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</a:tr>
              <a:tr h="2608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Пиперидина (</a:t>
                      </a:r>
                      <a:r>
                        <a:rPr lang="ru-RU" sz="1100" dirty="0">
                          <a:effectLst/>
                        </a:rPr>
                        <a:t>аналоги </a:t>
                      </a:r>
                      <a:r>
                        <a:rPr lang="ru-RU" sz="1100" dirty="0" err="1">
                          <a:effectLst/>
                        </a:rPr>
                        <a:t>морфолина</a:t>
                      </a:r>
                      <a:r>
                        <a:rPr lang="ru-RU" sz="1100" dirty="0">
                          <a:effectLst/>
                        </a:rPr>
                        <a:t>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Фенпропидин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</a:tr>
              <a:tr h="1843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пиридинкарбоновых кислот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Клопиралид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пиклорам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</a:tr>
              <a:tr h="2268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effectLst/>
                        </a:rPr>
                        <a:t>Пиримидинилоксибензойной</a:t>
                      </a:r>
                      <a:r>
                        <a:rPr lang="ru-RU" sz="1100" dirty="0" smtClean="0">
                          <a:effectLst/>
                        </a:rPr>
                        <a:t> кислоты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Пириминобакметил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</a:tr>
              <a:tr h="1843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пирролидона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Флурохлоридон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</a:tr>
              <a:tr h="1843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сернистой кислоты (эфиры)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Пропаргит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</a:tr>
              <a:tr h="1843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сульфамоилмочевины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Циклосульфамурон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</a:tr>
              <a:tr h="9840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сульфонилмочевины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Амидосульфурон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бенсульфурон</a:t>
                      </a:r>
                      <a:r>
                        <a:rPr lang="ru-RU" sz="1100" dirty="0">
                          <a:effectLst/>
                        </a:rPr>
                        <a:t>-метил, </a:t>
                      </a:r>
                      <a:r>
                        <a:rPr lang="ru-RU" sz="1100" dirty="0" err="1">
                          <a:effectLst/>
                        </a:rPr>
                        <a:t>хлорсульфурон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метсулъфурон</a:t>
                      </a:r>
                      <a:r>
                        <a:rPr lang="ru-RU" sz="1100" dirty="0">
                          <a:effectLst/>
                        </a:rPr>
                        <a:t>-метил, </a:t>
                      </a:r>
                      <a:r>
                        <a:rPr lang="ru-RU" sz="1100" dirty="0" err="1">
                          <a:effectLst/>
                        </a:rPr>
                        <a:t>никосульфурон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пиразосульфурон</a:t>
                      </a:r>
                      <a:r>
                        <a:rPr lang="ru-RU" sz="1100" dirty="0">
                          <a:effectLst/>
                        </a:rPr>
                        <a:t>-этил, </a:t>
                      </a:r>
                      <a:r>
                        <a:rPr lang="ru-RU" sz="1100" dirty="0" err="1">
                          <a:effectLst/>
                        </a:rPr>
                        <a:t>примисульфурон</a:t>
                      </a:r>
                      <a:r>
                        <a:rPr lang="ru-RU" sz="1100" dirty="0">
                          <a:effectLst/>
                        </a:rPr>
                        <a:t>-метил, </a:t>
                      </a:r>
                      <a:r>
                        <a:rPr lang="ru-RU" sz="1100" dirty="0" err="1">
                          <a:effectLst/>
                        </a:rPr>
                        <a:t>римсульфурон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сульфометурон</a:t>
                      </a:r>
                      <a:r>
                        <a:rPr lang="ru-RU" sz="1100" dirty="0">
                          <a:effectLst/>
                        </a:rPr>
                        <a:t>-метил, </a:t>
                      </a:r>
                      <a:r>
                        <a:rPr lang="ru-RU" sz="1100" dirty="0" err="1">
                          <a:effectLst/>
                        </a:rPr>
                        <a:t>тифенсульфурон</a:t>
                      </a:r>
                      <a:r>
                        <a:rPr lang="ru-RU" sz="1100" dirty="0">
                          <a:effectLst/>
                        </a:rPr>
                        <a:t>-метил, </a:t>
                      </a:r>
                      <a:r>
                        <a:rPr lang="ru-RU" sz="1100" dirty="0" err="1">
                          <a:effectLst/>
                        </a:rPr>
                        <a:t>триасульфурон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трибенурон</a:t>
                      </a:r>
                      <a:r>
                        <a:rPr lang="ru-RU" sz="1100" dirty="0">
                          <a:effectLst/>
                        </a:rPr>
                        <a:t>-метил, </a:t>
                      </a:r>
                      <a:r>
                        <a:rPr lang="ru-RU" sz="1100" dirty="0" err="1">
                          <a:effectLst/>
                        </a:rPr>
                        <a:t>трифлусульфурон</a:t>
                      </a:r>
                      <a:r>
                        <a:rPr lang="ru-RU" sz="1100" dirty="0">
                          <a:effectLst/>
                        </a:rPr>
                        <a:t>-метил, </a:t>
                      </a:r>
                      <a:r>
                        <a:rPr lang="ru-RU" sz="1100" dirty="0" err="1">
                          <a:effectLst/>
                        </a:rPr>
                        <a:t>хлорсульфоксим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</a:tr>
              <a:tr h="2629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тиадиазинов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Times New Roman"/>
                          <a:ea typeface="Times New Roman"/>
                        </a:rPr>
                        <a:t>Бентазон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000" dirty="0" err="1">
                          <a:effectLst/>
                          <a:latin typeface="Times New Roman"/>
                          <a:ea typeface="Times New Roman"/>
                        </a:rPr>
                        <a:t>бупрофезин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7320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Голубенький">
      <a:dk1>
        <a:srgbClr val="0000CC"/>
      </a:dk1>
      <a:lt1>
        <a:srgbClr val="D5E9F0"/>
      </a:lt1>
      <a:dk2>
        <a:srgbClr val="D5E9F0"/>
      </a:dk2>
      <a:lt2>
        <a:srgbClr val="D5E9F0"/>
      </a:lt2>
      <a:accent1>
        <a:srgbClr val="3D8DA9"/>
      </a:accent1>
      <a:accent2>
        <a:srgbClr val="3D8DA9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1659</Words>
  <Application>Microsoft Office PowerPoint</Application>
  <PresentationFormat>Экран (16:10)</PresentationFormat>
  <Paragraphs>380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ЛЕКЦИЯ 2 Классификация пестицидов</vt:lpstr>
      <vt:lpstr>Содержание </vt:lpstr>
      <vt:lpstr>Презентация PowerPoint</vt:lpstr>
      <vt:lpstr>Презентация PowerPoint</vt:lpstr>
      <vt:lpstr>3. Понятие о пестицидах. Типы классификаций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Классификация пестицидов по способу проникновения и по характеру действия</vt:lpstr>
      <vt:lpstr>6. Классификация пестицидов по механизму действия</vt:lpstr>
      <vt:lpstr>Презентация PowerPoint</vt:lpstr>
      <vt:lpstr>Регуляторы роста и развития растений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Понятие о пестицидах. Типы классификаций</dc:title>
  <cp:lastModifiedBy>Люба</cp:lastModifiedBy>
  <cp:revision>20</cp:revision>
  <dcterms:modified xsi:type="dcterms:W3CDTF">2023-09-11T17:11:55Z</dcterms:modified>
</cp:coreProperties>
</file>